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43"/>
  </p:notesMasterIdLst>
  <p:handoutMasterIdLst>
    <p:handoutMasterId r:id="rId44"/>
  </p:handoutMasterIdLst>
  <p:sldIdLst>
    <p:sldId id="256" r:id="rId2"/>
    <p:sldId id="323" r:id="rId3"/>
    <p:sldId id="336" r:id="rId4"/>
    <p:sldId id="337" r:id="rId5"/>
    <p:sldId id="258" r:id="rId6"/>
    <p:sldId id="295" r:id="rId7"/>
    <p:sldId id="296" r:id="rId8"/>
    <p:sldId id="330" r:id="rId9"/>
    <p:sldId id="290" r:id="rId10"/>
    <p:sldId id="331" r:id="rId11"/>
    <p:sldId id="283" r:id="rId12"/>
    <p:sldId id="338" r:id="rId13"/>
    <p:sldId id="339" r:id="rId14"/>
    <p:sldId id="340" r:id="rId15"/>
    <p:sldId id="341" r:id="rId16"/>
    <p:sldId id="272" r:id="rId17"/>
    <p:sldId id="342" r:id="rId18"/>
    <p:sldId id="274" r:id="rId19"/>
    <p:sldId id="332" r:id="rId20"/>
    <p:sldId id="315" r:id="rId21"/>
    <p:sldId id="343" r:id="rId22"/>
    <p:sldId id="319" r:id="rId23"/>
    <p:sldId id="350" r:id="rId24"/>
    <p:sldId id="351" r:id="rId25"/>
    <p:sldId id="352" r:id="rId26"/>
    <p:sldId id="353" r:id="rId27"/>
    <p:sldId id="344" r:id="rId28"/>
    <p:sldId id="345" r:id="rId29"/>
    <p:sldId id="347" r:id="rId30"/>
    <p:sldId id="333" r:id="rId31"/>
    <p:sldId id="349" r:id="rId32"/>
    <p:sldId id="348" r:id="rId33"/>
    <p:sldId id="322" r:id="rId34"/>
    <p:sldId id="271" r:id="rId35"/>
    <p:sldId id="265" r:id="rId36"/>
    <p:sldId id="334" r:id="rId37"/>
    <p:sldId id="346" r:id="rId38"/>
    <p:sldId id="311" r:id="rId39"/>
    <p:sldId id="335" r:id="rId40"/>
    <p:sldId id="303" r:id="rId41"/>
    <p:sldId id="354" r:id="rId42"/>
  </p:sldIdLst>
  <p:sldSz cx="14630400" cy="8229600"/>
  <p:notesSz cx="9144000" cy="6858000"/>
  <p:defaultTextStyle>
    <a:defPPr>
      <a:defRPr lang="en-US"/>
    </a:defPPr>
    <a:lvl1pPr algn="l" rtl="0" eaLnBrk="0" fontAlgn="base" hangingPunct="0">
      <a:spcBef>
        <a:spcPct val="0"/>
      </a:spcBef>
      <a:spcAft>
        <a:spcPct val="0"/>
      </a:spcAft>
      <a:defRPr sz="4600" b="1" kern="1200">
        <a:solidFill>
          <a:schemeClr val="tx1"/>
        </a:solidFill>
        <a:latin typeface="Arial" charset="0"/>
        <a:ea typeface="+mn-ea"/>
        <a:cs typeface="+mn-cs"/>
      </a:defRPr>
    </a:lvl1pPr>
    <a:lvl2pPr marL="652463" indent="-195263" algn="l" rtl="0" eaLnBrk="0" fontAlgn="base" hangingPunct="0">
      <a:spcBef>
        <a:spcPct val="0"/>
      </a:spcBef>
      <a:spcAft>
        <a:spcPct val="0"/>
      </a:spcAft>
      <a:defRPr sz="4600" b="1" kern="1200">
        <a:solidFill>
          <a:schemeClr val="tx1"/>
        </a:solidFill>
        <a:latin typeface="Arial" charset="0"/>
        <a:ea typeface="+mn-ea"/>
        <a:cs typeface="+mn-cs"/>
      </a:defRPr>
    </a:lvl2pPr>
    <a:lvl3pPr marL="1304925" indent="-390525" algn="l" rtl="0" eaLnBrk="0" fontAlgn="base" hangingPunct="0">
      <a:spcBef>
        <a:spcPct val="0"/>
      </a:spcBef>
      <a:spcAft>
        <a:spcPct val="0"/>
      </a:spcAft>
      <a:defRPr sz="4600" b="1" kern="1200">
        <a:solidFill>
          <a:schemeClr val="tx1"/>
        </a:solidFill>
        <a:latin typeface="Arial" charset="0"/>
        <a:ea typeface="+mn-ea"/>
        <a:cs typeface="+mn-cs"/>
      </a:defRPr>
    </a:lvl3pPr>
    <a:lvl4pPr marL="1958975" indent="-587375" algn="l" rtl="0" eaLnBrk="0" fontAlgn="base" hangingPunct="0">
      <a:spcBef>
        <a:spcPct val="0"/>
      </a:spcBef>
      <a:spcAft>
        <a:spcPct val="0"/>
      </a:spcAft>
      <a:defRPr sz="4600" b="1" kern="1200">
        <a:solidFill>
          <a:schemeClr val="tx1"/>
        </a:solidFill>
        <a:latin typeface="Arial" charset="0"/>
        <a:ea typeface="+mn-ea"/>
        <a:cs typeface="+mn-cs"/>
      </a:defRPr>
    </a:lvl4pPr>
    <a:lvl5pPr marL="2611438" indent="-782638" algn="l" rtl="0" eaLnBrk="0" fontAlgn="base" hangingPunct="0">
      <a:spcBef>
        <a:spcPct val="0"/>
      </a:spcBef>
      <a:spcAft>
        <a:spcPct val="0"/>
      </a:spcAft>
      <a:defRPr sz="4600" b="1" kern="1200">
        <a:solidFill>
          <a:schemeClr val="tx1"/>
        </a:solidFill>
        <a:latin typeface="Arial" charset="0"/>
        <a:ea typeface="+mn-ea"/>
        <a:cs typeface="+mn-cs"/>
      </a:defRPr>
    </a:lvl5pPr>
    <a:lvl6pPr marL="2286000" algn="l" defTabSz="914400" rtl="0" eaLnBrk="1" latinLnBrk="0" hangingPunct="1">
      <a:defRPr sz="4600" b="1" kern="1200">
        <a:solidFill>
          <a:schemeClr val="tx1"/>
        </a:solidFill>
        <a:latin typeface="Arial" charset="0"/>
        <a:ea typeface="+mn-ea"/>
        <a:cs typeface="+mn-cs"/>
      </a:defRPr>
    </a:lvl6pPr>
    <a:lvl7pPr marL="2743200" algn="l" defTabSz="914400" rtl="0" eaLnBrk="1" latinLnBrk="0" hangingPunct="1">
      <a:defRPr sz="4600" b="1" kern="1200">
        <a:solidFill>
          <a:schemeClr val="tx1"/>
        </a:solidFill>
        <a:latin typeface="Arial" charset="0"/>
        <a:ea typeface="+mn-ea"/>
        <a:cs typeface="+mn-cs"/>
      </a:defRPr>
    </a:lvl7pPr>
    <a:lvl8pPr marL="3200400" algn="l" defTabSz="914400" rtl="0" eaLnBrk="1" latinLnBrk="0" hangingPunct="1">
      <a:defRPr sz="4600" b="1" kern="1200">
        <a:solidFill>
          <a:schemeClr val="tx1"/>
        </a:solidFill>
        <a:latin typeface="Arial" charset="0"/>
        <a:ea typeface="+mn-ea"/>
        <a:cs typeface="+mn-cs"/>
      </a:defRPr>
    </a:lvl8pPr>
    <a:lvl9pPr marL="3657600" algn="l" defTabSz="914400" rtl="0" eaLnBrk="1" latinLnBrk="0" hangingPunct="1">
      <a:defRPr sz="4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88BB"/>
    <a:srgbClr val="F4DADE"/>
    <a:srgbClr val="F8A7E9"/>
    <a:srgbClr val="E5A3AD"/>
    <a:srgbClr val="79D2F3"/>
    <a:srgbClr val="BCD631"/>
    <a:srgbClr val="9DD192"/>
    <a:srgbClr val="336699"/>
    <a:srgbClr val="003399"/>
    <a:srgbClr val="9A523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20" autoAdjust="0"/>
    <p:restoredTop sz="75704"/>
  </p:normalViewPr>
  <p:slideViewPr>
    <p:cSldViewPr snapToGrid="0">
      <p:cViewPr>
        <p:scale>
          <a:sx n="80" d="100"/>
          <a:sy n="80" d="100"/>
        </p:scale>
        <p:origin x="1368" y="592"/>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eaLnBrk="1" hangingPunct="1">
              <a:defRPr sz="1200"/>
            </a:lvl1pPr>
          </a:lstStyle>
          <a:p>
            <a:pPr>
              <a:defRPr/>
            </a:pPr>
            <a:endParaRPr lang="en-US" dirty="0">
              <a:latin typeface="Avenir Next Condensed Demi Bold" charset="0"/>
            </a:endParaRPr>
          </a:p>
        </p:txBody>
      </p:sp>
      <p:sp>
        <p:nvSpPr>
          <p:cNvPr id="3" name="Date Placeholder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eaLnBrk="1" hangingPunct="1">
              <a:defRPr sz="1200"/>
            </a:lvl1pPr>
          </a:lstStyle>
          <a:p>
            <a:pPr>
              <a:defRPr/>
            </a:pPr>
            <a:fld id="{3726D4BF-139C-A749-A62A-978151389237}" type="datetimeFigureOut">
              <a:rPr lang="en-US">
                <a:latin typeface="Avenir Next Condensed Demi Bold" charset="0"/>
              </a:rPr>
              <a:pPr>
                <a:defRPr/>
              </a:pPr>
              <a:t>8/11/19</a:t>
            </a:fld>
            <a:endParaRPr lang="en-US" dirty="0">
              <a:latin typeface="Avenir Next Condensed Demi Bold" charset="0"/>
            </a:endParaRPr>
          </a:p>
        </p:txBody>
      </p:sp>
      <p:sp>
        <p:nvSpPr>
          <p:cNvPr id="4" name="Footer Placeholder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eaLnBrk="1" hangingPunct="1">
              <a:defRPr sz="1200"/>
            </a:lvl1pPr>
          </a:lstStyle>
          <a:p>
            <a:pPr>
              <a:defRPr/>
            </a:pPr>
            <a:endParaRPr lang="en-US" dirty="0">
              <a:latin typeface="Avenir Next Condensed Demi Bold" charset="0"/>
            </a:endParaRPr>
          </a:p>
        </p:txBody>
      </p:sp>
      <p:sp>
        <p:nvSpPr>
          <p:cNvPr id="5" name="Slide Number Placeholder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eaLnBrk="1" hangingPunct="1">
              <a:defRPr sz="1200"/>
            </a:lvl1pPr>
          </a:lstStyle>
          <a:p>
            <a:pPr>
              <a:defRPr/>
            </a:pPr>
            <a:fld id="{D00A7641-1680-2949-BB42-9924A08FEAF0}" type="slidenum">
              <a:rPr lang="en-US">
                <a:latin typeface="Avenir Next Condensed Demi Bold" charset="0"/>
              </a:rPr>
              <a:pPr>
                <a:defRPr/>
              </a:pPr>
              <a:t>‹#›</a:t>
            </a:fld>
            <a:endParaRPr lang="en-US" dirty="0">
              <a:latin typeface="Avenir Next Condensed Demi Bold" charset="0"/>
            </a:endParaRPr>
          </a:p>
        </p:txBody>
      </p:sp>
    </p:spTree>
  </p:cSld>
  <p:clrMap bg1="lt1" tx1="dk1" bg2="lt2" tx2="dk2" accent1="accent1" accent2="accent2" accent3="accent3" accent4="accent4" accent5="accent5" accent6="accent6" hlink="hlink" folHlink="folHlink"/>
</p:handoutMaster>
</file>

<file path=ppt/media/image1.jpg>
</file>

<file path=ppt/media/image17.png>
</file>

<file path=ppt/media/image18.png>
</file>

<file path=ppt/media/image19.png>
</file>

<file path=ppt/media/image2.tiff>
</file>

<file path=ppt/media/image23.png>
</file>

<file path=ppt/media/image24.pn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47" name="Rectangle 3"/>
          <p:cNvSpPr>
            <a:spLocks noGrp="1" noChangeArrowheads="1"/>
          </p:cNvSpPr>
          <p:nvPr>
            <p:ph type="dt" idx="1"/>
          </p:nvPr>
        </p:nvSpPr>
        <p:spPr bwMode="auto">
          <a:xfrm>
            <a:off x="518160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defRPr>
            </a:lvl1pPr>
          </a:lstStyle>
          <a:p>
            <a:pPr>
              <a:defRPr/>
            </a:pPr>
            <a:endParaRPr lang="en-US" altLang="en-US"/>
          </a:p>
        </p:txBody>
      </p:sp>
      <p:sp>
        <p:nvSpPr>
          <p:cNvPr id="8196"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6149" name="Rectangle 5"/>
          <p:cNvSpPr>
            <a:spLocks noGrp="1" noChangeArrowheads="1"/>
          </p:cNvSpPr>
          <p:nvPr>
            <p:ph type="body" sz="quarter" idx="3"/>
          </p:nvPr>
        </p:nvSpPr>
        <p:spPr bwMode="auto">
          <a:xfrm>
            <a:off x="1219200" y="3257550"/>
            <a:ext cx="67056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6150" name="Rectangle 6"/>
          <p:cNvSpPr>
            <a:spLocks noGrp="1" noChangeArrowheads="1"/>
          </p:cNvSpPr>
          <p:nvPr>
            <p:ph type="ftr" sz="quarter" idx="4"/>
          </p:nvPr>
        </p:nvSpPr>
        <p:spPr bwMode="auto">
          <a:xfrm>
            <a:off x="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51" name="Rectangle 7"/>
          <p:cNvSpPr>
            <a:spLocks noGrp="1" noChangeArrowheads="1"/>
          </p:cNvSpPr>
          <p:nvPr>
            <p:ph type="sldNum" sz="quarter" idx="5"/>
          </p:nvPr>
        </p:nvSpPr>
        <p:spPr bwMode="auto">
          <a:xfrm>
            <a:off x="518160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latin typeface="Times New Roman" charset="0"/>
              </a:defRPr>
            </a:lvl1pPr>
          </a:lstStyle>
          <a:p>
            <a:pPr>
              <a:defRPr/>
            </a:pPr>
            <a:fld id="{5EF4DCDE-C28A-9F4F-96B4-DD83CBB6471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8" charset="0"/>
        <a:ea typeface="+mn-ea"/>
        <a:cs typeface="+mn-cs"/>
      </a:defRPr>
    </a:lvl1pPr>
    <a:lvl2pPr marL="652463" algn="l" rtl="0" eaLnBrk="0" fontAlgn="base" hangingPunct="0">
      <a:spcBef>
        <a:spcPct val="30000"/>
      </a:spcBef>
      <a:spcAft>
        <a:spcPct val="0"/>
      </a:spcAft>
      <a:defRPr sz="1700" kern="1200">
        <a:solidFill>
          <a:schemeClr val="tx1"/>
        </a:solidFill>
        <a:latin typeface="Times New Roman" pitchFamily="18" charset="0"/>
        <a:ea typeface="+mn-ea"/>
        <a:cs typeface="+mn-cs"/>
      </a:defRPr>
    </a:lvl2pPr>
    <a:lvl3pPr marL="1304925" algn="l" rtl="0" eaLnBrk="0" fontAlgn="base" hangingPunct="0">
      <a:spcBef>
        <a:spcPct val="30000"/>
      </a:spcBef>
      <a:spcAft>
        <a:spcPct val="0"/>
      </a:spcAft>
      <a:defRPr sz="1700" kern="1200">
        <a:solidFill>
          <a:schemeClr val="tx1"/>
        </a:solidFill>
        <a:latin typeface="Times New Roman" pitchFamily="18" charset="0"/>
        <a:ea typeface="+mn-ea"/>
        <a:cs typeface="+mn-cs"/>
      </a:defRPr>
    </a:lvl3pPr>
    <a:lvl4pPr marL="1958975" algn="l" rtl="0" eaLnBrk="0" fontAlgn="base" hangingPunct="0">
      <a:spcBef>
        <a:spcPct val="30000"/>
      </a:spcBef>
      <a:spcAft>
        <a:spcPct val="0"/>
      </a:spcAft>
      <a:defRPr sz="1700" kern="1200">
        <a:solidFill>
          <a:schemeClr val="tx1"/>
        </a:solidFill>
        <a:latin typeface="Times New Roman" pitchFamily="18" charset="0"/>
        <a:ea typeface="+mn-ea"/>
        <a:cs typeface="+mn-cs"/>
      </a:defRPr>
    </a:lvl4pPr>
    <a:lvl5pPr marL="2611438" algn="l" rtl="0" eaLnBrk="0" fontAlgn="base" hangingPunct="0">
      <a:spcBef>
        <a:spcPct val="30000"/>
      </a:spcBef>
      <a:spcAft>
        <a:spcPct val="0"/>
      </a:spcAft>
      <a:defRPr sz="1700" kern="1200">
        <a:solidFill>
          <a:schemeClr val="tx1"/>
        </a:solidFill>
        <a:latin typeface="Times New Roman" pitchFamily="18" charset="0"/>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a:t>
            </a:r>
            <a:r>
              <a:rPr lang="en-US" baseline="0" dirty="0" smtClean="0"/>
              <a:t> decade, deep neural </a:t>
            </a:r>
            <a:r>
              <a:rPr lang="en-US" baseline="0" dirty="0" smtClean="0"/>
              <a:t>networks have become a fundamental </a:t>
            </a:r>
            <a:r>
              <a:rPr lang="en-US" baseline="0" dirty="0" err="1" smtClean="0"/>
              <a:t>buildling</a:t>
            </a:r>
            <a:r>
              <a:rPr lang="en-US" baseline="0" dirty="0" smtClean="0"/>
              <a:t> block of applications, including </a:t>
            </a:r>
            <a:r>
              <a:rPr lang="en-US" baseline="0" dirty="0" err="1" smtClean="0"/>
              <a:t>AlphaGo</a:t>
            </a:r>
            <a:r>
              <a:rPr lang="en-US" baseline="0" dirty="0" smtClean="0"/>
              <a:t>, </a:t>
            </a:r>
            <a:r>
              <a:rPr lang="en-US" baseline="0" dirty="0" err="1" smtClean="0"/>
              <a:t>autonmous</a:t>
            </a:r>
            <a:r>
              <a:rPr lang="en-US" baseline="0" dirty="0" smtClean="0"/>
              <a:t> vehicles, translation systems and medical imaging</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a:t>
            </a:fld>
            <a:endParaRPr lang="en-US" altLang="en-US"/>
          </a:p>
        </p:txBody>
      </p:sp>
    </p:spTree>
    <p:extLst>
      <p:ext uri="{BB962C8B-B14F-4D97-AF65-F5344CB8AC3E}">
        <p14:creationId xmlns:p14="http://schemas.microsoft.com/office/powerpoint/2010/main" val="17222084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9026" name="Notes Placeholder 2"/>
          <p:cNvSpPr>
            <a:spLocks noGrp="1"/>
          </p:cNvSpPr>
          <p:nvPr>
            <p:ph type="body" idx="1"/>
          </p:nvPr>
        </p:nvSpPr>
        <p:spPr>
          <a:noFill/>
        </p:spPr>
        <p:txBody>
          <a:bodyPr/>
          <a:lstStyle/>
          <a:p>
            <a:endParaRPr lang="x-none" altLang="x-none">
              <a:latin typeface="Times New Roman" charset="0"/>
            </a:endParaRPr>
          </a:p>
        </p:txBody>
      </p:sp>
      <p:sp>
        <p:nvSpPr>
          <p:cNvPr id="129027" name="Slide Number Placeholder 3"/>
          <p:cNvSpPr>
            <a:spLocks noGrp="1"/>
          </p:cNvSpPr>
          <p:nvPr>
            <p:ph type="sldNum" sz="quarter" idx="5"/>
          </p:nvPr>
        </p:nvSpPr>
        <p:spPr>
          <a:noFill/>
        </p:spPr>
        <p:txBody>
          <a:bodyPr/>
          <a:lstStyle/>
          <a:p>
            <a:fld id="{280AD0B6-C052-154D-8E9B-76A93367252D}" type="slidenum">
              <a:rPr lang="en-US" altLang="en-US"/>
              <a:pPr/>
              <a:t>15</a:t>
            </a:fld>
            <a:endParaRPr lang="en-US" altLang="en-US"/>
          </a:p>
        </p:txBody>
      </p:sp>
    </p:spTree>
    <p:extLst>
      <p:ext uri="{BB962C8B-B14F-4D97-AF65-F5344CB8AC3E}">
        <p14:creationId xmlns:p14="http://schemas.microsoft.com/office/powerpoint/2010/main" val="13061804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a:latin typeface="Times New Roman" charset="0"/>
              </a:rPr>
              <a:t>Be more explict about the connection between surprisingness and probability that you selecrt it</a:t>
            </a:r>
          </a:p>
          <a:p>
            <a:endParaRPr lang="en-US" altLang="x-none">
              <a:latin typeface="Times New Roman" charset="0"/>
            </a:endParaRPr>
          </a:p>
          <a:p>
            <a:r>
              <a:rPr lang="en-US" altLang="x-none">
                <a:latin typeface="Times New Roman" charset="0"/>
              </a:rPr>
              <a:t>We come up with this probability so that images that we have the most to learn from are most likely to be backpropagated</a:t>
            </a: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16</a:t>
            </a:fld>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33122"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one</a:t>
            </a:r>
          </a:p>
          <a:p>
            <a:endParaRPr lang="en-US" altLang="x-none" dirty="0">
              <a:latin typeface="Times New Roman" charset="0"/>
            </a:endParaRPr>
          </a:p>
          <a:p>
            <a:endParaRPr lang="en-US" altLang="x-none" dirty="0">
              <a:latin typeface="Times New Roman" charset="0"/>
            </a:endParaRPr>
          </a:p>
          <a:p>
            <a:endParaRPr lang="en-US" altLang="x-none" dirty="0">
              <a:latin typeface="Times New Roman" charset="0"/>
            </a:endParaRPr>
          </a:p>
          <a:p>
            <a:r>
              <a:rPr lang="en-US" altLang="x-none" dirty="0">
                <a:latin typeface="Times New Roman" charset="0"/>
              </a:rPr>
              <a:t>We’re choosing to </a:t>
            </a:r>
            <a:r>
              <a:rPr lang="en-US" altLang="x-none" dirty="0" err="1">
                <a:latin typeface="Times New Roman" charset="0"/>
              </a:rPr>
              <a:t>backprop</a:t>
            </a:r>
            <a:r>
              <a:rPr lang="en-US" altLang="x-none" dirty="0">
                <a:latin typeface="Times New Roman" charset="0"/>
              </a:rPr>
              <a:t> this thing because we’re currently bad at it. Of course, this may change over the course of training.</a:t>
            </a:r>
          </a:p>
        </p:txBody>
      </p:sp>
      <p:sp>
        <p:nvSpPr>
          <p:cNvPr id="133123" name="Slide Number Placeholder 3"/>
          <p:cNvSpPr>
            <a:spLocks noGrp="1"/>
          </p:cNvSpPr>
          <p:nvPr>
            <p:ph type="sldNum" sz="quarter" idx="5"/>
          </p:nvPr>
        </p:nvSpPr>
        <p:spPr>
          <a:noFill/>
        </p:spPr>
        <p:txBody>
          <a:bodyPr/>
          <a:lstStyle/>
          <a:p>
            <a:fld id="{E6DBECB9-11E0-5E49-B91B-BC975537933A}" type="slidenum">
              <a:rPr lang="en-US" altLang="en-US"/>
              <a:pPr/>
              <a:t>17</a:t>
            </a:fld>
            <a:endParaRPr lang="en-US" altLang="en-US"/>
          </a:p>
        </p:txBody>
      </p:sp>
    </p:spTree>
    <p:extLst>
      <p:ext uri="{BB962C8B-B14F-4D97-AF65-F5344CB8AC3E}">
        <p14:creationId xmlns:p14="http://schemas.microsoft.com/office/powerpoint/2010/main" val="2664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6866"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a:t>
            </a:r>
            <a:r>
              <a:rPr lang="en-US" altLang="x-none" dirty="0" smtClean="0">
                <a:latin typeface="Times New Roman" charset="0"/>
              </a:rPr>
              <a:t>one</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We’re choosing to </a:t>
            </a:r>
            <a:r>
              <a:rPr lang="en-US" altLang="x-none" dirty="0" err="1" smtClean="0">
                <a:latin typeface="Times New Roman" charset="0"/>
              </a:rPr>
              <a:t>backprop</a:t>
            </a:r>
            <a:r>
              <a:rPr lang="en-US" altLang="x-none" dirty="0" smtClean="0">
                <a:latin typeface="Times New Roman" charset="0"/>
              </a:rPr>
              <a:t> this</a:t>
            </a:r>
            <a:r>
              <a:rPr lang="en-US" altLang="x-none" baseline="0" dirty="0" smtClean="0">
                <a:latin typeface="Times New Roman" charset="0"/>
              </a:rPr>
              <a:t> thing because we’re currently bad at it. Of course, this may change over the course of training.</a:t>
            </a:r>
            <a:endParaRPr lang="en-US" altLang="x-none" dirty="0">
              <a:latin typeface="Times New Roman" charset="0"/>
            </a:endParaRPr>
          </a:p>
        </p:txBody>
      </p:sp>
      <p:sp>
        <p:nvSpPr>
          <p:cNvPr id="36867" name="Slide Number Placeholder 3"/>
          <p:cNvSpPr>
            <a:spLocks noGrp="1"/>
          </p:cNvSpPr>
          <p:nvPr>
            <p:ph type="sldNum" sz="quarter" idx="5"/>
          </p:nvPr>
        </p:nvSpPr>
        <p:spPr>
          <a:noFill/>
        </p:spPr>
        <p:txBody>
          <a:bodyPr/>
          <a:lstStyle/>
          <a:p>
            <a:fld id="{9CB3F73B-8988-DC49-9476-389C29990C5D}" type="slidenum">
              <a:rPr lang="en-US" altLang="en-US"/>
              <a:pPr/>
              <a:t>18</a:t>
            </a:fld>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4626" name="Notes Placeholder 2"/>
          <p:cNvSpPr>
            <a:spLocks noGrp="1"/>
          </p:cNvSpPr>
          <p:nvPr>
            <p:ph type="body" idx="1"/>
          </p:nvPr>
        </p:nvSpPr>
        <p:spPr>
          <a:noFill/>
        </p:spPr>
        <p:txBody>
          <a:bodyPr/>
          <a:lstStyle/>
          <a:p>
            <a:r>
              <a:rPr lang="en-US" altLang="x-none">
                <a:latin typeface="Times New Roman" charset="0"/>
              </a:rPr>
              <a:t>Update SVHN # training examples</a:t>
            </a:r>
          </a:p>
          <a:p>
            <a:endParaRPr lang="en-US" altLang="x-none">
              <a:latin typeface="Times New Roman" charset="0"/>
            </a:endParaRPr>
          </a:p>
          <a:p>
            <a:r>
              <a:rPr lang="en-US" altLang="x-none">
                <a:latin typeface="Times New Roman" charset="0"/>
              </a:rPr>
              <a:t>Swap cifar10 and svhn</a:t>
            </a:r>
          </a:p>
        </p:txBody>
      </p:sp>
      <p:sp>
        <p:nvSpPr>
          <p:cNvPr id="154627" name="Slide Number Placeholder 3"/>
          <p:cNvSpPr>
            <a:spLocks noGrp="1"/>
          </p:cNvSpPr>
          <p:nvPr>
            <p:ph type="sldNum" sz="quarter" idx="5"/>
          </p:nvPr>
        </p:nvSpPr>
        <p:spPr>
          <a:noFill/>
        </p:spPr>
        <p:txBody>
          <a:bodyPr/>
          <a:lstStyle/>
          <a:p>
            <a:fld id="{C146F7E1-F6E6-BB4A-A272-7AF7DDFF946D}" type="slidenum">
              <a:rPr lang="en-US" altLang="en-US"/>
              <a:pPr/>
              <a:t>21</a:t>
            </a:fld>
            <a:endParaRPr lang="en-US" altLang="en-US"/>
          </a:p>
        </p:txBody>
      </p:sp>
    </p:spTree>
    <p:extLst>
      <p:ext uri="{BB962C8B-B14F-4D97-AF65-F5344CB8AC3E}">
        <p14:creationId xmlns:p14="http://schemas.microsoft.com/office/powerpoint/2010/main" val="2761191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r>
              <a:rPr lang="en-US" altLang="x-none" dirty="0">
                <a:latin typeface="Times New Roman" charset="0"/>
              </a:rPr>
              <a:t>Baseline error: 2.45% </a:t>
            </a:r>
          </a:p>
          <a:p>
            <a:r>
              <a:rPr lang="en-US" altLang="x-none" dirty="0">
                <a:latin typeface="Times New Roman" charset="0"/>
              </a:rPr>
              <a:t>SB error: 1.33%</a:t>
            </a:r>
          </a:p>
          <a:p>
            <a:r>
              <a:rPr lang="en-US" altLang="x-none" dirty="0">
                <a:latin typeface="Times New Roman" charset="0"/>
              </a:rPr>
              <a:t>Percent decrease: 46%</a:t>
            </a:r>
          </a:p>
          <a:p>
            <a:endParaRPr lang="en-US" altLang="x-none" dirty="0">
              <a:latin typeface="Times New Roman" charset="0"/>
            </a:endParaRPr>
          </a:p>
          <a:p>
            <a:r>
              <a:rPr lang="en-US" altLang="x-none" dirty="0">
                <a:latin typeface="Times New Roman" charset="0"/>
              </a:rPr>
              <a:t>Baseline iterations: 0.96</a:t>
            </a:r>
          </a:p>
          <a:p>
            <a:r>
              <a:rPr lang="en-US" altLang="x-none" dirty="0">
                <a:latin typeface="Times New Roman" charset="0"/>
              </a:rPr>
              <a:t>SB Backwards: 0.32</a:t>
            </a:r>
          </a:p>
          <a:p>
            <a:r>
              <a:rPr lang="en-US" altLang="x-none" dirty="0">
                <a:latin typeface="Times New Roman" charset="0"/>
              </a:rPr>
              <a:t>SB Forwards: 1.62</a:t>
            </a:r>
          </a:p>
          <a:p>
            <a:r>
              <a:rPr lang="en-US" altLang="x-none" dirty="0">
                <a:latin typeface="Times New Roman" charset="0"/>
              </a:rPr>
              <a:t>Backwards reduced: 66.67%</a:t>
            </a:r>
          </a:p>
          <a:p>
            <a:r>
              <a:rPr lang="en-US" altLang="x-none" dirty="0">
                <a:latin typeface="Times New Roman" charset="0"/>
              </a:rPr>
              <a:t>Forwards increased: 68.75%</a:t>
            </a:r>
          </a:p>
          <a:p>
            <a:endParaRPr lang="en-US" altLang="x-none" dirty="0">
              <a:latin typeface="Times New Roman" charset="0"/>
            </a:endParaRPr>
          </a:p>
          <a:p>
            <a:r>
              <a:rPr lang="en-US" altLang="x-none" dirty="0">
                <a:latin typeface="Times New Roman" charset="0"/>
              </a:rPr>
              <a:t>Update titles</a:t>
            </a: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27</a:t>
            </a:fld>
            <a:endParaRPr lang="en-US" altLang="en-US"/>
          </a:p>
        </p:txBody>
      </p:sp>
    </p:spTree>
    <p:extLst>
      <p:ext uri="{BB962C8B-B14F-4D97-AF65-F5344CB8AC3E}">
        <p14:creationId xmlns:p14="http://schemas.microsoft.com/office/powerpoint/2010/main" val="602026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8722" name="Notes Placeholder 2"/>
          <p:cNvSpPr>
            <a:spLocks noGrp="1"/>
          </p:cNvSpPr>
          <p:nvPr>
            <p:ph type="body" idx="1"/>
          </p:nvPr>
        </p:nvSpPr>
        <p:spPr>
          <a:noFill/>
        </p:spPr>
        <p:txBody>
          <a:bodyPr/>
          <a:lstStyle/>
          <a:p>
            <a:r>
              <a:rPr lang="en-US" altLang="x-none">
                <a:latin typeface="Times New Roman" charset="0"/>
              </a:rPr>
              <a:t>Baseline error: 2.45% </a:t>
            </a:r>
          </a:p>
          <a:p>
            <a:r>
              <a:rPr lang="en-US" altLang="x-none">
                <a:latin typeface="Times New Roman" charset="0"/>
              </a:rPr>
              <a:t>SB error: 1.33%</a:t>
            </a:r>
          </a:p>
          <a:p>
            <a:r>
              <a:rPr lang="en-US" altLang="x-none">
                <a:latin typeface="Times New Roman" charset="0"/>
              </a:rPr>
              <a:t>Percent decrease: 46%</a:t>
            </a:r>
          </a:p>
          <a:p>
            <a:endParaRPr lang="en-US" altLang="x-none">
              <a:latin typeface="Times New Roman" charset="0"/>
            </a:endParaRPr>
          </a:p>
          <a:p>
            <a:r>
              <a:rPr lang="en-US" altLang="x-none">
                <a:latin typeface="Times New Roman" charset="0"/>
              </a:rPr>
              <a:t>Baseline iterations: 0.96</a:t>
            </a:r>
          </a:p>
          <a:p>
            <a:r>
              <a:rPr lang="en-US" altLang="x-none">
                <a:latin typeface="Times New Roman" charset="0"/>
              </a:rPr>
              <a:t>SB Backwards: 0.32</a:t>
            </a:r>
          </a:p>
          <a:p>
            <a:r>
              <a:rPr lang="en-US" altLang="x-none">
                <a:latin typeface="Times New Roman" charset="0"/>
              </a:rPr>
              <a:t>SB Forwards: 1.62</a:t>
            </a:r>
          </a:p>
          <a:p>
            <a:r>
              <a:rPr lang="en-US" altLang="x-none">
                <a:latin typeface="Times New Roman" charset="0"/>
              </a:rPr>
              <a:t>Backwards reduced: 66.67%</a:t>
            </a:r>
          </a:p>
          <a:p>
            <a:r>
              <a:rPr lang="en-US" altLang="x-none">
                <a:latin typeface="Times New Roman" charset="0"/>
              </a:rPr>
              <a:t>Forwards increased: 68.75%</a:t>
            </a:r>
          </a:p>
          <a:p>
            <a:endParaRPr lang="en-US" altLang="x-none">
              <a:latin typeface="Times New Roman" charset="0"/>
            </a:endParaRPr>
          </a:p>
          <a:p>
            <a:r>
              <a:rPr lang="en-US" altLang="x-none">
                <a:latin typeface="Times New Roman" charset="0"/>
              </a:rPr>
              <a:t>Update titles</a:t>
            </a:r>
          </a:p>
          <a:p>
            <a:endParaRPr lang="en-US" altLang="x-none">
              <a:latin typeface="Times New Roman" charset="0"/>
            </a:endParaRPr>
          </a:p>
        </p:txBody>
      </p:sp>
      <p:sp>
        <p:nvSpPr>
          <p:cNvPr id="158723" name="Slide Number Placeholder 3"/>
          <p:cNvSpPr>
            <a:spLocks noGrp="1"/>
          </p:cNvSpPr>
          <p:nvPr>
            <p:ph type="sldNum" sz="quarter" idx="5"/>
          </p:nvPr>
        </p:nvSpPr>
        <p:spPr>
          <a:noFill/>
        </p:spPr>
        <p:txBody>
          <a:bodyPr/>
          <a:lstStyle/>
          <a:p>
            <a:fld id="{9CDE1276-E8A1-8749-90A4-557F65877C18}" type="slidenum">
              <a:rPr lang="en-US" altLang="en-US"/>
              <a:pPr/>
              <a:t>28</a:t>
            </a:fld>
            <a:endParaRPr lang="en-US" altLang="en-US"/>
          </a:p>
        </p:txBody>
      </p:sp>
    </p:spTree>
    <p:extLst>
      <p:ext uri="{BB962C8B-B14F-4D97-AF65-F5344CB8AC3E}">
        <p14:creationId xmlns:p14="http://schemas.microsoft.com/office/powerpoint/2010/main" val="2642343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2818" name="Notes Placeholder 2"/>
          <p:cNvSpPr>
            <a:spLocks noGrp="1"/>
          </p:cNvSpPr>
          <p:nvPr>
            <p:ph type="body" idx="1"/>
          </p:nvPr>
        </p:nvSpPr>
        <p:spPr>
          <a:noFill/>
        </p:spPr>
        <p:txBody>
          <a:bodyPr/>
          <a:lstStyle/>
          <a:p>
            <a:r>
              <a:rPr lang="en-US" altLang="x-none">
                <a:latin typeface="Times New Roman" charset="0"/>
              </a:rPr>
              <a:t>Baseline error: 9.21%</a:t>
            </a:r>
          </a:p>
          <a:p>
            <a:r>
              <a:rPr lang="en-US" altLang="x-none">
                <a:latin typeface="Times New Roman" charset="0"/>
              </a:rPr>
              <a:t>SB error: 7.22%</a:t>
            </a:r>
          </a:p>
          <a:p>
            <a:r>
              <a:rPr lang="en-US" altLang="x-none">
                <a:latin typeface="Times New Roman" charset="0"/>
              </a:rPr>
              <a:t>Error decrease: 22%</a:t>
            </a:r>
          </a:p>
          <a:p>
            <a:endParaRPr lang="en-US" altLang="x-none">
              <a:latin typeface="Times New Roman" charset="0"/>
            </a:endParaRPr>
          </a:p>
          <a:p>
            <a:r>
              <a:rPr lang="en-US" altLang="x-none">
                <a:latin typeface="Times New Roman" charset="0"/>
              </a:rPr>
              <a:t>Baseline iterations: 12.6</a:t>
            </a:r>
          </a:p>
          <a:p>
            <a:r>
              <a:rPr lang="en-US" altLang="x-none">
                <a:latin typeface="Times New Roman" charset="0"/>
              </a:rPr>
              <a:t>SB Backwards: 7.53</a:t>
            </a:r>
          </a:p>
          <a:p>
            <a:r>
              <a:rPr lang="en-US" altLang="x-none">
                <a:latin typeface="Times New Roman" charset="0"/>
              </a:rPr>
              <a:t>SB Forwards: 28.4</a:t>
            </a:r>
          </a:p>
          <a:p>
            <a:r>
              <a:rPr lang="en-US" altLang="x-none">
                <a:latin typeface="Times New Roman" charset="0"/>
              </a:rPr>
              <a:t>Backwards reduced: 40.24%</a:t>
            </a:r>
          </a:p>
          <a:p>
            <a:r>
              <a:rPr lang="en-US" altLang="x-none">
                <a:latin typeface="Times New Roman" charset="0"/>
              </a:rPr>
              <a:t>Forwards increased: 125.4%</a:t>
            </a:r>
          </a:p>
          <a:p>
            <a:endParaRPr lang="en-US" altLang="x-none">
              <a:latin typeface="Times New Roman" charset="0"/>
            </a:endParaRPr>
          </a:p>
          <a:p>
            <a:r>
              <a:rPr lang="en-US" altLang="x-none">
                <a:latin typeface="Times New Roman" charset="0"/>
              </a:rPr>
              <a:t>Kath error: 10.04%</a:t>
            </a:r>
          </a:p>
          <a:p>
            <a:r>
              <a:rPr lang="en-US" altLang="x-none">
                <a:latin typeface="Times New Roman" charset="0"/>
              </a:rPr>
              <a:t>Error decrease: 10</a:t>
            </a:r>
          </a:p>
          <a:p>
            <a:endParaRPr lang="en-US" altLang="x-none">
              <a:latin typeface="Times New Roman" charset="0"/>
            </a:endParaRPr>
          </a:p>
          <a:p>
            <a:r>
              <a:rPr lang="en-US" altLang="x-none">
                <a:latin typeface="Times New Roman" charset="0"/>
              </a:rPr>
              <a:t>YOU MIGHT BE WONDERING WHY</a:t>
            </a:r>
          </a:p>
          <a:p>
            <a:endParaRPr lang="en-US" altLang="x-none">
              <a:latin typeface="Times New Roman" charset="0"/>
            </a:endParaRPr>
          </a:p>
        </p:txBody>
      </p:sp>
      <p:sp>
        <p:nvSpPr>
          <p:cNvPr id="162819" name="Slide Number Placeholder 3"/>
          <p:cNvSpPr>
            <a:spLocks noGrp="1"/>
          </p:cNvSpPr>
          <p:nvPr>
            <p:ph type="sldNum" sz="quarter" idx="5"/>
          </p:nvPr>
        </p:nvSpPr>
        <p:spPr>
          <a:noFill/>
        </p:spPr>
        <p:txBody>
          <a:bodyPr/>
          <a:lstStyle/>
          <a:p>
            <a:fld id="{6A3FCD82-3446-FE4A-90C3-9F3EBB115FA3}" type="slidenum">
              <a:rPr lang="en-US" altLang="en-US"/>
              <a:pPr/>
              <a:t>29</a:t>
            </a:fld>
            <a:endParaRPr lang="en-US" altLang="en-US"/>
          </a:p>
        </p:txBody>
      </p:sp>
    </p:spTree>
    <p:extLst>
      <p:ext uri="{BB962C8B-B14F-4D97-AF65-F5344CB8AC3E}">
        <p14:creationId xmlns:p14="http://schemas.microsoft.com/office/powerpoint/2010/main" val="430697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6914" name="Notes Placeholder 2"/>
          <p:cNvSpPr>
            <a:spLocks noGrp="1"/>
          </p:cNvSpPr>
          <p:nvPr>
            <p:ph type="body" idx="1"/>
          </p:nvPr>
        </p:nvSpPr>
        <p:spPr>
          <a:noFill/>
        </p:spPr>
        <p:txBody>
          <a:bodyPr/>
          <a:lstStyle/>
          <a:p>
            <a:r>
              <a:rPr lang="en-US" altLang="x-none">
                <a:latin typeface="Times New Roman" charset="0"/>
              </a:rPr>
              <a:t>They consist of objects from unconvential angles, as well as a lot of small birds with a blue background, likely because it’s hard to know if it’s a ship or a plane. </a:t>
            </a:r>
          </a:p>
          <a:p>
            <a:endParaRPr lang="en-US" altLang="x-none">
              <a:latin typeface="Times New Roman" charset="0"/>
            </a:endParaRPr>
          </a:p>
          <a:p>
            <a:r>
              <a:rPr lang="en-US" altLang="x-none">
                <a:latin typeface="Times New Roman" charset="0"/>
              </a:rPr>
              <a:t>Use woman in truck as a lead in for the next slide. By focusing on it, we might get worse at understanding trucks</a:t>
            </a:r>
          </a:p>
        </p:txBody>
      </p:sp>
      <p:sp>
        <p:nvSpPr>
          <p:cNvPr id="166915" name="Slide Number Placeholder 3"/>
          <p:cNvSpPr>
            <a:spLocks noGrp="1"/>
          </p:cNvSpPr>
          <p:nvPr>
            <p:ph type="sldNum" sz="quarter" idx="5"/>
          </p:nvPr>
        </p:nvSpPr>
        <p:spPr>
          <a:noFill/>
        </p:spPr>
        <p:txBody>
          <a:bodyPr/>
          <a:lstStyle/>
          <a:p>
            <a:fld id="{E0FCD9BC-2B7C-1C4C-9613-C610CD8536FC}" type="slidenum">
              <a:rPr lang="en-US" altLang="en-US"/>
              <a:pPr/>
              <a:t>31</a:t>
            </a:fld>
            <a:endParaRPr lang="en-US" altLang="en-US"/>
          </a:p>
        </p:txBody>
      </p:sp>
    </p:spTree>
    <p:extLst>
      <p:ext uri="{BB962C8B-B14F-4D97-AF65-F5344CB8AC3E}">
        <p14:creationId xmlns:p14="http://schemas.microsoft.com/office/powerpoint/2010/main" val="2105906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4866" name="Notes Placeholder 2"/>
          <p:cNvSpPr>
            <a:spLocks noGrp="1"/>
          </p:cNvSpPr>
          <p:nvPr>
            <p:ph type="body" idx="1"/>
          </p:nvPr>
        </p:nvSpPr>
        <p:spPr>
          <a:noFill/>
        </p:spPr>
        <p:txBody>
          <a:bodyPr/>
          <a:lstStyle/>
          <a:p>
            <a:r>
              <a:rPr lang="en-US" altLang="x-none">
                <a:latin typeface="Times New Roman" charset="0"/>
              </a:rPr>
              <a:t>20th percentile, 1% classified correctly by baseline, 29% of examples correc by SB</a:t>
            </a:r>
          </a:p>
        </p:txBody>
      </p:sp>
      <p:sp>
        <p:nvSpPr>
          <p:cNvPr id="164867" name="Slide Number Placeholder 3"/>
          <p:cNvSpPr>
            <a:spLocks noGrp="1"/>
          </p:cNvSpPr>
          <p:nvPr>
            <p:ph type="sldNum" sz="quarter" idx="5"/>
          </p:nvPr>
        </p:nvSpPr>
        <p:spPr>
          <a:noFill/>
        </p:spPr>
        <p:txBody>
          <a:bodyPr/>
          <a:lstStyle/>
          <a:p>
            <a:fld id="{8161DC36-750E-A843-8A6B-1EEFD330D20A}" type="slidenum">
              <a:rPr lang="en-US" altLang="en-US"/>
              <a:pPr/>
              <a:t>32</a:t>
            </a:fld>
            <a:endParaRPr lang="en-US" altLang="en-US"/>
          </a:p>
        </p:txBody>
      </p:sp>
    </p:spTree>
    <p:extLst>
      <p:ext uri="{BB962C8B-B14F-4D97-AF65-F5344CB8AC3E}">
        <p14:creationId xmlns:p14="http://schemas.microsoft.com/office/powerpoint/2010/main" val="936638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0482" name="Notes Placeholder 2"/>
          <p:cNvSpPr>
            <a:spLocks noGrp="1"/>
          </p:cNvSpPr>
          <p:nvPr>
            <p:ph type="body" idx="1"/>
          </p:nvPr>
        </p:nvSpPr>
        <p:spPr>
          <a:noFill/>
        </p:spPr>
        <p:txBody>
          <a:bodyPr/>
          <a:lstStyle/>
          <a:p>
            <a:r>
              <a:rPr lang="en-US" altLang="x-none">
                <a:latin typeface="Times New Roman" charset="0"/>
              </a:rPr>
              <a:t>However, it’s hard to create these underlying DNNs. The way these models work, is you show them examples of what it's supposed to be predicting. For instance, if you want your DNN to be able to recognize pedastrians, you need to show it millions of examples of different pedestrians over and over and over again. You can imagine, that this takes a lot of time and computing resources.</a:t>
            </a:r>
          </a:p>
        </p:txBody>
      </p:sp>
      <p:sp>
        <p:nvSpPr>
          <p:cNvPr id="20483" name="Slide Number Placeholder 3"/>
          <p:cNvSpPr>
            <a:spLocks noGrp="1"/>
          </p:cNvSpPr>
          <p:nvPr>
            <p:ph type="sldNum" sz="quarter" idx="5"/>
          </p:nvPr>
        </p:nvSpPr>
        <p:spPr>
          <a:noFill/>
        </p:spPr>
        <p:txBody>
          <a:bodyPr/>
          <a:lstStyle/>
          <a:p>
            <a:fld id="{0B053258-68D0-D54C-90FF-7193CFCA9509}" type="slidenum">
              <a:rPr lang="en-US" altLang="en-US"/>
              <a:pPr/>
              <a:t>3</a:t>
            </a:fld>
            <a:endParaRPr lang="en-US" altLang="en-US"/>
          </a:p>
        </p:txBody>
      </p:sp>
    </p:spTree>
    <p:extLst>
      <p:ext uri="{BB962C8B-B14F-4D97-AF65-F5344CB8AC3E}">
        <p14:creationId xmlns:p14="http://schemas.microsoft.com/office/powerpoint/2010/main" val="2063126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6082" name="Notes Placeholder 2"/>
          <p:cNvSpPr>
            <a:spLocks noGrp="1"/>
          </p:cNvSpPr>
          <p:nvPr>
            <p:ph type="body" idx="1"/>
          </p:nvPr>
        </p:nvSpPr>
        <p:spPr>
          <a:noFill/>
        </p:spPr>
        <p:txBody>
          <a:bodyPr/>
          <a:lstStyle/>
          <a:p>
            <a:r>
              <a:rPr lang="en-US" altLang="x-none" dirty="0" smtClean="0">
                <a:latin typeface="Times New Roman" charset="0"/>
              </a:rPr>
              <a:t>PRACTICE</a:t>
            </a:r>
          </a:p>
          <a:p>
            <a:endParaRPr lang="en-US" altLang="x-none" dirty="0" smtClean="0">
              <a:latin typeface="Times New Roman" charset="0"/>
            </a:endParaRPr>
          </a:p>
          <a:p>
            <a:r>
              <a:rPr lang="en-US" altLang="x-none" dirty="0" smtClean="0">
                <a:latin typeface="Times New Roman" charset="0"/>
              </a:rPr>
              <a:t>Give</a:t>
            </a:r>
            <a:r>
              <a:rPr lang="en-US" altLang="x-none" baseline="0" dirty="0" smtClean="0">
                <a:latin typeface="Times New Roman" charset="0"/>
              </a:rPr>
              <a:t> overview in a couple of sentences. Then explain in detail</a:t>
            </a:r>
          </a:p>
          <a:p>
            <a:r>
              <a:rPr lang="en-US" altLang="x-none" baseline="0" dirty="0" smtClean="0">
                <a:latin typeface="Times New Roman" charset="0"/>
              </a:rPr>
              <a:t>SB is sacrificing confidence on earlier examples to have confidence in examples where it’s less confident</a:t>
            </a:r>
          </a:p>
          <a:p>
            <a:r>
              <a:rPr lang="en-US" altLang="x-none" baseline="0" dirty="0" smtClean="0">
                <a:latin typeface="Times New Roman" charset="0"/>
              </a:rPr>
              <a:t>In terms of final accuracy, there’s no reward for excess confidence. If you’re over 50% confident, you can make it higher, but it won’t improve your test accuracy</a:t>
            </a:r>
          </a:p>
          <a:p>
            <a:r>
              <a:rPr lang="en-US" altLang="x-none" baseline="0" dirty="0" smtClean="0">
                <a:latin typeface="Times New Roman" charset="0"/>
              </a:rPr>
              <a:t>But with low confidence examples, increasing your confidence has high impact on test accuracy</a:t>
            </a:r>
          </a:p>
          <a:p>
            <a:endParaRPr lang="en-US" altLang="x-none" baseline="0" dirty="0" smtClean="0">
              <a:latin typeface="Times New Roman" charset="0"/>
            </a:endParaRPr>
          </a:p>
          <a:p>
            <a:r>
              <a:rPr lang="en-US" altLang="x-none" baseline="0" dirty="0" smtClean="0">
                <a:latin typeface="Times New Roman" charset="0"/>
              </a:rPr>
              <a:t>On the second graph, explain why you’re better all the </a:t>
            </a:r>
            <a:r>
              <a:rPr lang="en-US" altLang="x-none" baseline="0" dirty="0" err="1" smtClean="0">
                <a:latin typeface="Times New Roman" charset="0"/>
              </a:rPr>
              <a:t>timeoverspecializing</a:t>
            </a:r>
            <a:r>
              <a:rPr lang="en-US" altLang="x-none" baseline="0" dirty="0" smtClean="0">
                <a:latin typeface="Times New Roman" charset="0"/>
              </a:rPr>
              <a:t> to some examples take the 20 % </a:t>
            </a:r>
            <a:r>
              <a:rPr lang="en-US" altLang="x-none" baseline="0" dirty="0" err="1" smtClean="0">
                <a:latin typeface="Times New Roman" charset="0"/>
              </a:rPr>
              <a:t>rthat</a:t>
            </a:r>
            <a:r>
              <a:rPr lang="en-US" altLang="x-none" baseline="0" dirty="0" smtClean="0">
                <a:latin typeface="Times New Roman" charset="0"/>
              </a:rPr>
              <a:t> you do the least well on, how well do you do on them</a:t>
            </a:r>
            <a:endParaRPr lang="en-US" altLang="x-none" dirty="0">
              <a:latin typeface="Times New Roman" charset="0"/>
            </a:endParaRPr>
          </a:p>
        </p:txBody>
      </p:sp>
      <p:sp>
        <p:nvSpPr>
          <p:cNvPr id="46083" name="Slide Number Placeholder 3"/>
          <p:cNvSpPr>
            <a:spLocks noGrp="1"/>
          </p:cNvSpPr>
          <p:nvPr>
            <p:ph type="sldNum" sz="quarter" idx="5"/>
          </p:nvPr>
        </p:nvSpPr>
        <p:spPr>
          <a:noFill/>
        </p:spPr>
        <p:txBody>
          <a:bodyPr/>
          <a:lstStyle/>
          <a:p>
            <a:fld id="{45ACD743-2398-7C41-ABBA-6C8FD75BC70A}" type="slidenum">
              <a:rPr lang="en-US" altLang="en-US"/>
              <a:pPr/>
              <a:t>33</a:t>
            </a:fld>
            <a:endParaRPr lang="en-US" altLang="en-US"/>
          </a:p>
        </p:txBody>
      </p:sp>
    </p:spTree>
    <p:extLst>
      <p:ext uri="{BB962C8B-B14F-4D97-AF65-F5344CB8AC3E}">
        <p14:creationId xmlns:p14="http://schemas.microsoft.com/office/powerpoint/2010/main" val="17661976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8130" name="Notes Placeholder 2"/>
          <p:cNvSpPr>
            <a:spLocks noGrp="1"/>
          </p:cNvSpPr>
          <p:nvPr>
            <p:ph type="body" idx="1"/>
          </p:nvPr>
        </p:nvSpPr>
        <p:spPr>
          <a:noFill/>
        </p:spPr>
        <p:txBody>
          <a:bodyPr/>
          <a:lstStyle/>
          <a:p>
            <a:r>
              <a:rPr lang="en-US" altLang="x-none">
                <a:latin typeface="Times New Roman" charset="0"/>
              </a:rPr>
              <a:t>They consist of easy to classify images, mostly of cars</a:t>
            </a:r>
          </a:p>
        </p:txBody>
      </p:sp>
      <p:sp>
        <p:nvSpPr>
          <p:cNvPr id="48131" name="Slide Number Placeholder 3"/>
          <p:cNvSpPr>
            <a:spLocks noGrp="1"/>
          </p:cNvSpPr>
          <p:nvPr>
            <p:ph type="sldNum" sz="quarter" idx="5"/>
          </p:nvPr>
        </p:nvSpPr>
        <p:spPr>
          <a:noFill/>
        </p:spPr>
        <p:txBody>
          <a:bodyPr/>
          <a:lstStyle/>
          <a:p>
            <a:fld id="{F6DB1455-4C31-8943-A6B3-3FBF0F2D7B3D}" type="slidenum">
              <a:rPr lang="en-US" altLang="en-US"/>
              <a:pPr/>
              <a:t>34</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0178" name="Notes Placeholder 2"/>
          <p:cNvSpPr>
            <a:spLocks noGrp="1"/>
          </p:cNvSpPr>
          <p:nvPr>
            <p:ph type="body" idx="1"/>
          </p:nvPr>
        </p:nvSpPr>
        <p:spPr>
          <a:noFill/>
        </p:spPr>
        <p:txBody>
          <a:bodyPr/>
          <a:lstStyle/>
          <a:p>
            <a:r>
              <a:rPr lang="en-US" altLang="x-none" dirty="0">
                <a:latin typeface="Times New Roman" charset="0"/>
              </a:rPr>
              <a:t>They consist of objects </a:t>
            </a:r>
            <a:r>
              <a:rPr lang="en-US" altLang="x-none" dirty="0" smtClean="0">
                <a:latin typeface="Times New Roman" charset="0"/>
              </a:rPr>
              <a:t>from </a:t>
            </a:r>
            <a:r>
              <a:rPr lang="en-US" altLang="x-none" dirty="0" err="1">
                <a:latin typeface="Times New Roman" charset="0"/>
              </a:rPr>
              <a:t>unconvential</a:t>
            </a:r>
            <a:r>
              <a:rPr lang="en-US" altLang="x-none" dirty="0">
                <a:latin typeface="Times New Roman" charset="0"/>
              </a:rPr>
              <a:t> angles, as well as a lot of small birds with a blue background, likely because it’s hard to know if it’s a ship or a plane. </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Use woman in truck as a lead in for the next slide. By focusing</a:t>
            </a:r>
            <a:r>
              <a:rPr lang="en-US" altLang="x-none" baseline="0" dirty="0" smtClean="0">
                <a:latin typeface="Times New Roman" charset="0"/>
              </a:rPr>
              <a:t> on it, we might get worse at understanding trucks</a:t>
            </a:r>
            <a:endParaRPr lang="en-US" altLang="x-none" dirty="0">
              <a:latin typeface="Times New Roman" charset="0"/>
            </a:endParaRPr>
          </a:p>
        </p:txBody>
      </p:sp>
      <p:sp>
        <p:nvSpPr>
          <p:cNvPr id="50179" name="Slide Number Placeholder 3"/>
          <p:cNvSpPr>
            <a:spLocks noGrp="1"/>
          </p:cNvSpPr>
          <p:nvPr>
            <p:ph type="sldNum" sz="quarter" idx="5"/>
          </p:nvPr>
        </p:nvSpPr>
        <p:spPr>
          <a:noFill/>
        </p:spPr>
        <p:txBody>
          <a:bodyPr/>
          <a:lstStyle/>
          <a:p>
            <a:fld id="{7731883A-F865-C340-8BF5-95430A3AB152}" type="slidenum">
              <a:rPr lang="en-US" altLang="en-US"/>
              <a:pPr/>
              <a:t>35</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0770" name="Notes Placeholder 2"/>
          <p:cNvSpPr>
            <a:spLocks noGrp="1"/>
          </p:cNvSpPr>
          <p:nvPr>
            <p:ph type="body" idx="1"/>
          </p:nvPr>
        </p:nvSpPr>
        <p:spPr>
          <a:noFill/>
        </p:spPr>
        <p:txBody>
          <a:bodyPr/>
          <a:lstStyle/>
          <a:p>
            <a:r>
              <a:rPr lang="en-US" altLang="x-none">
                <a:latin typeface="Times New Roman" charset="0"/>
              </a:rPr>
              <a:t>Baseline error: 2.45% </a:t>
            </a:r>
          </a:p>
          <a:p>
            <a:r>
              <a:rPr lang="en-US" altLang="x-none">
                <a:latin typeface="Times New Roman" charset="0"/>
              </a:rPr>
              <a:t>SB error: 1.33%</a:t>
            </a:r>
          </a:p>
          <a:p>
            <a:r>
              <a:rPr lang="en-US" altLang="x-none">
                <a:latin typeface="Times New Roman" charset="0"/>
              </a:rPr>
              <a:t>Percent decrease: 46%</a:t>
            </a:r>
          </a:p>
          <a:p>
            <a:endParaRPr lang="en-US" altLang="x-none">
              <a:latin typeface="Times New Roman" charset="0"/>
            </a:endParaRPr>
          </a:p>
          <a:p>
            <a:r>
              <a:rPr lang="en-US" altLang="x-none">
                <a:latin typeface="Times New Roman" charset="0"/>
              </a:rPr>
              <a:t>Baseline iterations: 0.96</a:t>
            </a:r>
          </a:p>
          <a:p>
            <a:r>
              <a:rPr lang="en-US" altLang="x-none">
                <a:latin typeface="Times New Roman" charset="0"/>
              </a:rPr>
              <a:t>SB Backwards: 0.32</a:t>
            </a:r>
          </a:p>
          <a:p>
            <a:r>
              <a:rPr lang="en-US" altLang="x-none">
                <a:latin typeface="Times New Roman" charset="0"/>
              </a:rPr>
              <a:t>SB Forwards: 1.62</a:t>
            </a:r>
          </a:p>
          <a:p>
            <a:r>
              <a:rPr lang="en-US" altLang="x-none">
                <a:latin typeface="Times New Roman" charset="0"/>
              </a:rPr>
              <a:t>Backwards reduced: 66.67%</a:t>
            </a:r>
          </a:p>
          <a:p>
            <a:r>
              <a:rPr lang="en-US" altLang="x-none">
                <a:latin typeface="Times New Roman" charset="0"/>
              </a:rPr>
              <a:t>Forwards increased: 68.75%</a:t>
            </a:r>
          </a:p>
          <a:p>
            <a:endParaRPr lang="en-US" altLang="x-none">
              <a:latin typeface="Times New Roman" charset="0"/>
            </a:endParaRPr>
          </a:p>
          <a:p>
            <a:r>
              <a:rPr lang="en-US" altLang="x-none">
                <a:latin typeface="Times New Roman" charset="0"/>
              </a:rPr>
              <a:t>Update titles</a:t>
            </a:r>
          </a:p>
          <a:p>
            <a:endParaRPr lang="en-US" altLang="x-none">
              <a:latin typeface="Times New Roman" charset="0"/>
            </a:endParaRPr>
          </a:p>
          <a:p>
            <a:r>
              <a:rPr lang="en-US" altLang="x-none">
                <a:latin typeface="Times New Roman" charset="0"/>
              </a:rPr>
              <a:t>Purple line drops lower, which means we got to a lower error with fewer training iterations. So that’s what I mean by </a:t>
            </a:r>
          </a:p>
        </p:txBody>
      </p:sp>
      <p:sp>
        <p:nvSpPr>
          <p:cNvPr id="160771" name="Slide Number Placeholder 3"/>
          <p:cNvSpPr>
            <a:spLocks noGrp="1"/>
          </p:cNvSpPr>
          <p:nvPr>
            <p:ph type="sldNum" sz="quarter" idx="5"/>
          </p:nvPr>
        </p:nvSpPr>
        <p:spPr>
          <a:noFill/>
        </p:spPr>
        <p:txBody>
          <a:bodyPr/>
          <a:lstStyle/>
          <a:p>
            <a:fld id="{F695E741-A00C-954C-B85C-03EDD4A84265}" type="slidenum">
              <a:rPr lang="en-US" altLang="en-US"/>
              <a:pPr/>
              <a:t>37</a:t>
            </a:fld>
            <a:endParaRPr lang="en-US" altLang="en-US"/>
          </a:p>
        </p:txBody>
      </p:sp>
    </p:spTree>
    <p:extLst>
      <p:ext uri="{BB962C8B-B14F-4D97-AF65-F5344CB8AC3E}">
        <p14:creationId xmlns:p14="http://schemas.microsoft.com/office/powerpoint/2010/main" val="9656486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2226" name="Notes Placeholder 2"/>
          <p:cNvSpPr>
            <a:spLocks noGrp="1"/>
          </p:cNvSpPr>
          <p:nvPr>
            <p:ph type="body" idx="1"/>
          </p:nvPr>
        </p:nvSpPr>
        <p:spPr>
          <a:noFill/>
        </p:spPr>
        <p:txBody>
          <a:bodyPr/>
          <a:lstStyle/>
          <a:p>
            <a:r>
              <a:rPr lang="is-IS" altLang="x-none">
                <a:latin typeface="Times New Roman" charset="0"/>
              </a:rPr>
              <a:t>1.4048, </a:t>
            </a:r>
            <a:r>
              <a:rPr lang="pt-BR" altLang="x-none">
                <a:latin typeface="Times New Roman" charset="0"/>
              </a:rPr>
              <a:t>0.360544 = 74.3% fewer backward passes</a:t>
            </a:r>
          </a:p>
          <a:p>
            <a:r>
              <a:rPr lang="pt-BR" altLang="x-none">
                <a:latin typeface="Times New Roman" charset="0"/>
              </a:rPr>
              <a:t>55% more forwards passes</a:t>
            </a:r>
            <a:endParaRPr lang="en-US" altLang="x-none">
              <a:latin typeface="Times New Roman" charset="0"/>
            </a:endParaRPr>
          </a:p>
        </p:txBody>
      </p:sp>
      <p:sp>
        <p:nvSpPr>
          <p:cNvPr id="52227" name="Slide Number Placeholder 3"/>
          <p:cNvSpPr>
            <a:spLocks noGrp="1"/>
          </p:cNvSpPr>
          <p:nvPr>
            <p:ph type="sldNum" sz="quarter" idx="5"/>
          </p:nvPr>
        </p:nvSpPr>
        <p:spPr>
          <a:noFill/>
        </p:spPr>
        <p:txBody>
          <a:bodyPr/>
          <a:lstStyle/>
          <a:p>
            <a:fld id="{A1C01D98-D867-4145-8A82-60E7E201DF89}" type="slidenum">
              <a:rPr lang="en-US" altLang="en-US"/>
              <a:pPr/>
              <a:t>38</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a:t>
            </a:r>
            <a:r>
              <a:rPr lang="en-US" baseline="0" dirty="0" smtClean="0"/>
              <a:t> I showed how SB reduces training iterations needed to achieve a target accuracy. However, this comes at the cost of additional forward passes. In the future, we’d like to show the wall-clock savings </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40</a:t>
            </a:fld>
            <a:endParaRPr lang="en-US" altLang="en-US"/>
          </a:p>
        </p:txBody>
      </p:sp>
    </p:spTree>
    <p:extLst>
      <p:ext uri="{BB962C8B-B14F-4D97-AF65-F5344CB8AC3E}">
        <p14:creationId xmlns:p14="http://schemas.microsoft.com/office/powerpoint/2010/main" val="3979738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38" name="Shape 938"/>
          <p:cNvSpPr>
            <a:spLocks noGrp="1" noRot="1" noChangeAspect="1"/>
          </p:cNvSpPr>
          <p:nvPr>
            <p:ph type="sldImg" idx="2"/>
          </p:nvPr>
        </p:nvSpPr>
        <p:spPr>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834" name="Shape 939"/>
          <p:cNvSpPr>
            <a:spLocks noGrp="1"/>
          </p:cNvSpPr>
          <p:nvPr>
            <p:ph type="body" idx="1"/>
          </p:nvPr>
        </p:nvSpPr>
        <p:spPr>
          <a:xfrm>
            <a:off x="914400" y="3257550"/>
            <a:ext cx="7315200" cy="3086100"/>
          </a:xfrm>
          <a:noFill/>
        </p:spPr>
        <p:txBody>
          <a:bodyPr lIns="91425" tIns="91425" rIns="91425" bIns="91425"/>
          <a:lstStyle/>
          <a:p>
            <a:pPr>
              <a:spcBef>
                <a:spcPct val="0"/>
              </a:spcBef>
            </a:pPr>
            <a:endParaRPr lang="x-none" altLang="x-none">
              <a:latin typeface="Times New Roman" charset="0"/>
            </a:endParaRPr>
          </a:p>
        </p:txBody>
      </p:sp>
    </p:spTree>
    <p:extLst>
      <p:ext uri="{BB962C8B-B14F-4D97-AF65-F5344CB8AC3E}">
        <p14:creationId xmlns:p14="http://schemas.microsoft.com/office/powerpoint/2010/main" val="177491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2530" name="Notes Placeholder 2"/>
          <p:cNvSpPr>
            <a:spLocks noGrp="1"/>
          </p:cNvSpPr>
          <p:nvPr>
            <p:ph type="body" idx="1"/>
          </p:nvPr>
        </p:nvSpPr>
        <p:spPr>
          <a:noFill/>
        </p:spPr>
        <p:txBody>
          <a:bodyPr/>
          <a:lstStyle/>
          <a:p>
            <a:r>
              <a:rPr lang="en-US" altLang="x-none">
                <a:latin typeface="Times New Roman" charset="0"/>
              </a:rPr>
              <a:t>Our technique, SB, carefully selects what examples to prioritize, so that the DNN trains faster and the resulting DNN is more accurate</a:t>
            </a:r>
          </a:p>
        </p:txBody>
      </p:sp>
      <p:sp>
        <p:nvSpPr>
          <p:cNvPr id="22531" name="Slide Number Placeholder 3"/>
          <p:cNvSpPr>
            <a:spLocks noGrp="1"/>
          </p:cNvSpPr>
          <p:nvPr>
            <p:ph type="sldNum" sz="quarter" idx="5"/>
          </p:nvPr>
        </p:nvSpPr>
        <p:spPr>
          <a:noFill/>
        </p:spPr>
        <p:txBody>
          <a:bodyPr/>
          <a:lstStyle/>
          <a:p>
            <a:fld id="{E35D7AD5-FC2C-6A4C-81FE-D719EC77779C}" type="slidenum">
              <a:rPr lang="en-US" altLang="en-US"/>
              <a:pPr/>
              <a:t>4</a:t>
            </a:fld>
            <a:endParaRPr lang="en-US" altLang="en-US"/>
          </a:p>
        </p:txBody>
      </p:sp>
    </p:spTree>
    <p:extLst>
      <p:ext uri="{BB962C8B-B14F-4D97-AF65-F5344CB8AC3E}">
        <p14:creationId xmlns:p14="http://schemas.microsoft.com/office/powerpoint/2010/main" val="1148283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0242" name="Notes Placeholder 2"/>
          <p:cNvSpPr>
            <a:spLocks noGrp="1"/>
          </p:cNvSpPr>
          <p:nvPr>
            <p:ph type="body" idx="1"/>
          </p:nvPr>
        </p:nvSpPr>
        <p:spPr>
          <a:noFill/>
        </p:spPr>
        <p:txBody>
          <a:bodyPr/>
          <a:lstStyle/>
          <a:p>
            <a:r>
              <a:rPr lang="en-US" altLang="x-none" dirty="0" smtClean="0">
                <a:latin typeface="Times New Roman" charset="0"/>
              </a:rPr>
              <a:t>One cure for reducing</a:t>
            </a:r>
            <a:r>
              <a:rPr lang="en-US" altLang="x-none" baseline="0" dirty="0" smtClean="0">
                <a:latin typeface="Times New Roman" charset="0"/>
              </a:rPr>
              <a:t> model error is to make ever-larger datasets. Sometimes so large that we cannot train on all the data. </a:t>
            </a:r>
            <a:r>
              <a:rPr lang="en-US" altLang="x-none" dirty="0" smtClean="0">
                <a:latin typeface="Times New Roman" charset="0"/>
              </a:rPr>
              <a:t>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a:t>
            </a:r>
          </a:p>
          <a:p>
            <a:endParaRPr lang="en-US" altLang="x-none" dirty="0" smtClean="0">
              <a:latin typeface="Times New Roman" charset="0"/>
            </a:endParaRP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The </a:t>
            </a:r>
            <a:r>
              <a:rPr lang="en-US" altLang="x-none" dirty="0">
                <a:latin typeface="Times New Roman" charset="0"/>
              </a:rPr>
              <a:t>motivation for this project is that labeled dataset are getting larger. So large, that we often cannot train on all the data. This might be in contrast with what you’ve heard, which is that more labeled data is always better. But in practice, we often have more Images than we have time or resources to train with. For instance, most machine learning developers do not train on ImageNet from scratch because it takes too long. This problem is even more common in industry. While large tech companies have lots of machines, they also have a growing wealth of data. For instance, you’ll never be able to train through all of Google’s click through data</a:t>
            </a:r>
          </a:p>
        </p:txBody>
      </p:sp>
      <p:sp>
        <p:nvSpPr>
          <p:cNvPr id="10243" name="Slide Number Placeholder 3"/>
          <p:cNvSpPr>
            <a:spLocks noGrp="1"/>
          </p:cNvSpPr>
          <p:nvPr>
            <p:ph type="sldNum" sz="quarter" idx="5"/>
          </p:nvPr>
        </p:nvSpPr>
        <p:spPr>
          <a:noFill/>
        </p:spPr>
        <p:txBody>
          <a:bodyPr/>
          <a:lstStyle/>
          <a:p>
            <a:fld id="{B438DAF3-D8EB-BC45-9290-38F495DA2A32}" type="slidenum">
              <a:rPr lang="en-US" altLang="en-US"/>
              <a:pPr/>
              <a:t>5</a:t>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baseline="0" dirty="0" smtClean="0"/>
              <a:t> </a:t>
            </a:r>
            <a:r>
              <a:rPr lang="en-US" dirty="0" smtClean="0"/>
              <a:t>By</a:t>
            </a:r>
            <a:r>
              <a:rPr lang="en-US" baseline="0" dirty="0" smtClean="0"/>
              <a:t> focusing on high-value examples, we are able to reach target accuracies faster</a:t>
            </a:r>
          </a:p>
          <a:p>
            <a:r>
              <a:rPr lang="en-US" dirty="0" smtClean="0"/>
              <a:t>- Also,</a:t>
            </a:r>
            <a:r>
              <a:rPr lang="en-US" baseline="0" dirty="0" smtClean="0"/>
              <a:t> we show that we are able to guide the network to a better solution to get a higher final accuracy</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6</a:t>
            </a:fld>
            <a:endParaRPr lang="en-US" altLang="en-US"/>
          </a:p>
        </p:txBody>
      </p:sp>
    </p:spTree>
    <p:extLst>
      <p:ext uri="{BB962C8B-B14F-4D97-AF65-F5344CB8AC3E}">
        <p14:creationId xmlns:p14="http://schemas.microsoft.com/office/powerpoint/2010/main" val="1768083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a:latin typeface="Times New Roman" charset="0"/>
              </a:rPr>
              <a:t>Can we avoid doing the backwards pass so often? What if there are examples that are more surprinsing that teach the ntwork more than others?</a:t>
            </a:r>
          </a:p>
          <a:p>
            <a:r>
              <a:rPr lang="en-US" altLang="x-none">
                <a:latin typeface="Times New Roman" charset="0"/>
              </a:rPr>
              <a:t>Backward pass is when the network is learning, so you can learn more from surprising examples</a:t>
            </a: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9</a:t>
            </a:fld>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endParaRPr lang="x-none" altLang="x-none">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12</a:t>
            </a:fld>
            <a:endParaRPr lang="en-US" altLang="en-US"/>
          </a:p>
        </p:txBody>
      </p:sp>
    </p:spTree>
    <p:extLst>
      <p:ext uri="{BB962C8B-B14F-4D97-AF65-F5344CB8AC3E}">
        <p14:creationId xmlns:p14="http://schemas.microsoft.com/office/powerpoint/2010/main" val="1997538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4930" name="Notes Placeholder 2"/>
          <p:cNvSpPr>
            <a:spLocks noGrp="1"/>
          </p:cNvSpPr>
          <p:nvPr>
            <p:ph type="body" idx="1"/>
          </p:nvPr>
        </p:nvSpPr>
        <p:spPr>
          <a:noFill/>
        </p:spPr>
        <p:txBody>
          <a:bodyPr/>
          <a:lstStyle/>
          <a:p>
            <a:endParaRPr lang="x-none" altLang="x-none">
              <a:latin typeface="Times New Roman" charset="0"/>
            </a:endParaRPr>
          </a:p>
        </p:txBody>
      </p:sp>
      <p:sp>
        <p:nvSpPr>
          <p:cNvPr id="124931" name="Slide Number Placeholder 3"/>
          <p:cNvSpPr>
            <a:spLocks noGrp="1"/>
          </p:cNvSpPr>
          <p:nvPr>
            <p:ph type="sldNum" sz="quarter" idx="5"/>
          </p:nvPr>
        </p:nvSpPr>
        <p:spPr>
          <a:noFill/>
        </p:spPr>
        <p:txBody>
          <a:bodyPr/>
          <a:lstStyle/>
          <a:p>
            <a:fld id="{03236576-D5C8-E240-AC40-CF77493150C1}" type="slidenum">
              <a:rPr lang="en-US" altLang="en-US"/>
              <a:pPr/>
              <a:t>13</a:t>
            </a:fld>
            <a:endParaRPr lang="en-US" altLang="en-US"/>
          </a:p>
        </p:txBody>
      </p:sp>
    </p:spTree>
    <p:extLst>
      <p:ext uri="{BB962C8B-B14F-4D97-AF65-F5344CB8AC3E}">
        <p14:creationId xmlns:p14="http://schemas.microsoft.com/office/powerpoint/2010/main" val="12492399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6978" name="Notes Placeholder 2"/>
          <p:cNvSpPr>
            <a:spLocks noGrp="1"/>
          </p:cNvSpPr>
          <p:nvPr>
            <p:ph type="body" idx="1"/>
          </p:nvPr>
        </p:nvSpPr>
        <p:spPr>
          <a:noFill/>
        </p:spPr>
        <p:txBody>
          <a:bodyPr/>
          <a:lstStyle/>
          <a:p>
            <a:endParaRPr lang="x-none" altLang="x-none">
              <a:latin typeface="Times New Roman" charset="0"/>
            </a:endParaRPr>
          </a:p>
        </p:txBody>
      </p:sp>
      <p:sp>
        <p:nvSpPr>
          <p:cNvPr id="126979" name="Slide Number Placeholder 3"/>
          <p:cNvSpPr>
            <a:spLocks noGrp="1"/>
          </p:cNvSpPr>
          <p:nvPr>
            <p:ph type="sldNum" sz="quarter" idx="5"/>
          </p:nvPr>
        </p:nvSpPr>
        <p:spPr>
          <a:noFill/>
        </p:spPr>
        <p:txBody>
          <a:bodyPr/>
          <a:lstStyle/>
          <a:p>
            <a:fld id="{468BEA13-B9F0-2A4F-99CD-B04661D57601}" type="slidenum">
              <a:rPr lang="en-US" altLang="en-US"/>
              <a:pPr/>
              <a:t>14</a:t>
            </a:fld>
            <a:endParaRPr lang="en-US" altLang="en-US"/>
          </a:p>
        </p:txBody>
      </p:sp>
    </p:spTree>
    <p:extLst>
      <p:ext uri="{BB962C8B-B14F-4D97-AF65-F5344CB8AC3E}">
        <p14:creationId xmlns:p14="http://schemas.microsoft.com/office/powerpoint/2010/main" val="769856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Tree>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5" name="Shape 25"/>
          <p:cNvSpPr txBox="1">
            <a:spLocks noGrp="1"/>
          </p:cNvSpPr>
          <p:nvPr>
            <p:ph type="title"/>
          </p:nvPr>
        </p:nvSpPr>
        <p:spPr>
          <a:xfrm>
            <a:off x="498600" y="440840"/>
            <a:ext cx="13632960" cy="1131840"/>
          </a:xfrm>
          <a:prstGeom prst="rect">
            <a:avLst/>
          </a:prstGeom>
        </p:spPr>
        <p:txBody>
          <a:bodyPr spcFirstLastPara="1" lIns="91425" tIns="91425" rIns="91425" bIns="91425" anchor="t"/>
          <a:lstStyle>
            <a:lvl1pPr lvl="0" rtl="0">
              <a:spcBef>
                <a:spcPts val="0"/>
              </a:spcBef>
              <a:spcAft>
                <a:spcPts val="0"/>
              </a:spcAft>
              <a:buClr>
                <a:srgbClr val="434343"/>
              </a:buClr>
              <a:buSzPts val="3600"/>
              <a:buNone/>
              <a:defRPr b="0" i="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dirty="0"/>
          </a:p>
        </p:txBody>
      </p:sp>
      <p:sp>
        <p:nvSpPr>
          <p:cNvPr id="27" name="Shape 27"/>
          <p:cNvSpPr txBox="1">
            <a:spLocks noGrp="1"/>
          </p:cNvSpPr>
          <p:nvPr>
            <p:ph type="body" idx="1"/>
          </p:nvPr>
        </p:nvSpPr>
        <p:spPr>
          <a:xfrm>
            <a:off x="498720" y="1843880"/>
            <a:ext cx="13632960" cy="5284320"/>
          </a:xfrm>
          <a:prstGeom prst="rect">
            <a:avLst/>
          </a:prstGeom>
        </p:spPr>
        <p:txBody>
          <a:bodyPr spcFirstLastPara="1" lIns="91425" tIns="91425" rIns="91425" bIns="91425"/>
          <a:lstStyle>
            <a:lvl1pPr marL="731520" lvl="0" indent="-568960" rtl="0">
              <a:spcBef>
                <a:spcPts val="0"/>
              </a:spcBef>
              <a:spcAft>
                <a:spcPts val="0"/>
              </a:spcAft>
              <a:buSzPts val="2000"/>
              <a:buFont typeface="Pathway Gothic One"/>
              <a:buChar char="●"/>
              <a:defRPr sz="4000" b="0" i="0">
                <a:latin typeface="Avenir Next Condensed Regular" charset="0"/>
                <a:ea typeface="Avenir Next Condensed Regular" charset="0"/>
                <a:cs typeface="Avenir Next Condensed Regular" charset="0"/>
                <a:sym typeface="Pathway Gothic One"/>
              </a:defRPr>
            </a:lvl1pPr>
            <a:lvl2pPr marL="1463040" lvl="1" indent="-518160" rtl="0">
              <a:spcBef>
                <a:spcPts val="2560"/>
              </a:spcBef>
              <a:spcAft>
                <a:spcPts val="0"/>
              </a:spcAft>
              <a:buSzPts val="1500"/>
              <a:buFont typeface="Pathway Gothic One"/>
              <a:buChar char="○"/>
              <a:defRPr sz="3200">
                <a:latin typeface="Pathway Gothic One"/>
                <a:ea typeface="Pathway Gothic One"/>
                <a:cs typeface="Pathway Gothic One"/>
                <a:sym typeface="Pathway Gothic One"/>
              </a:defRPr>
            </a:lvl2pPr>
            <a:lvl3pPr marL="2194560" lvl="2" indent="-528320" rtl="0">
              <a:spcBef>
                <a:spcPts val="2560"/>
              </a:spcBef>
              <a:spcAft>
                <a:spcPts val="0"/>
              </a:spcAft>
              <a:buSzPts val="1600"/>
              <a:buFont typeface="Pathway Gothic One"/>
              <a:buChar char="■"/>
              <a:defRPr sz="2560">
                <a:latin typeface="Pathway Gothic One"/>
                <a:ea typeface="Pathway Gothic One"/>
                <a:cs typeface="Pathway Gothic One"/>
                <a:sym typeface="Pathway Gothic One"/>
              </a:defRPr>
            </a:lvl3pPr>
            <a:lvl4pPr marL="2926080" lvl="3"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4pPr>
            <a:lvl5pPr marL="3657600" lvl="4"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5pPr>
            <a:lvl6pPr marL="4389120" lvl="5"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6pPr>
            <a:lvl7pPr marL="5120640" lvl="6"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7pPr>
            <a:lvl8pPr marL="5852160" lvl="7"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8pPr>
            <a:lvl9pPr marL="6583680" lvl="8" indent="-487680" rtl="0">
              <a:spcBef>
                <a:spcPts val="2560"/>
              </a:spcBef>
              <a:spcAft>
                <a:spcPts val="2560"/>
              </a:spcAft>
              <a:buSzPts val="1200"/>
              <a:buFont typeface="Pathway Gothic One"/>
              <a:buChar char="■"/>
              <a:defRPr sz="1920">
                <a:latin typeface="Pathway Gothic One"/>
                <a:ea typeface="Pathway Gothic One"/>
                <a:cs typeface="Pathway Gothic One"/>
                <a:sym typeface="Pathway Gothic One"/>
              </a:defRPr>
            </a:lvl9pPr>
          </a:lstStyle>
          <a:p>
            <a:endParaRPr dirty="0"/>
          </a:p>
        </p:txBody>
      </p:sp>
      <p:sp>
        <p:nvSpPr>
          <p:cNvPr id="4" name="Shape 26"/>
          <p:cNvSpPr txBox="1">
            <a:spLocks noGrp="1"/>
          </p:cNvSpPr>
          <p:nvPr>
            <p:ph type="sldNum" idx="10"/>
          </p:nvPr>
        </p:nvSpPr>
        <p:spPr>
          <a:xfrm>
            <a:off x="13555663" y="7461250"/>
            <a:ext cx="877887" cy="630238"/>
          </a:xfrm>
          <a:prstGeom prst="rect">
            <a:avLst/>
          </a:prstGeom>
          <a:solidFill>
            <a:schemeClr val="bg1">
              <a:lumMod val="50000"/>
              <a:alpha val="70000"/>
            </a:schemeClr>
          </a:solidFill>
        </p:spPr>
        <p:txBody>
          <a:bodyPr spcFirstLastPara="1" wrap="square" lIns="91425" tIns="91425" rIns="91425" bIns="91425" anchor="ctr" anchorCtr="0">
            <a:noAutofit/>
          </a:bodyPr>
          <a:lstStyle>
            <a:lvl1pPr lvl="0" rtl="0">
              <a:spcBef>
                <a:spcPts val="0"/>
              </a:spcBef>
              <a:buNone/>
              <a:defRPr sz="2400">
                <a:solidFill>
                  <a:schemeClr val="bg1"/>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a:defRPr/>
            </a:pPr>
            <a:fld id="{31D706EB-F0E9-C848-9E30-DCE3130AC602}" type="slidenum">
              <a:rPr lang="uk-UA"/>
              <a:pPr>
                <a:defRPr/>
              </a:pPr>
              <a:t>‹#›</a:t>
            </a:fld>
            <a:endParaRPr lang="uk-UA" dirty="0"/>
          </a:p>
        </p:txBody>
      </p:sp>
    </p:spTree>
    <p:extLst>
      <p:ext uri="{BB962C8B-B14F-4D97-AF65-F5344CB8AC3E}">
        <p14:creationId xmlns:p14="http://schemas.microsoft.com/office/powerpoint/2010/main" val="578235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Tree>
  </p:cSld>
  <p:clrMapOvr>
    <a:masterClrMapping/>
  </p:clrMapOvr>
  <p:timing>
    <p:tnLst>
      <p:par>
        <p:cTn id="1" dur="indefinite" restart="never" nodeType="tmRoot"/>
      </p:par>
    </p:tnLst>
  </p:timing>
  <p:hf hdr="0"/>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cSld>
  <p:clrMapOvr>
    <a:masterClrMapping/>
  </p:clrMapOvr>
  <p:timing>
    <p:tnLst>
      <p:par>
        <p:cTn id="1" dur="indefinite" restart="never" nodeType="tmRoot"/>
      </p:par>
    </p:tnLst>
  </p:timing>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Tree>
  </p:cSld>
  <p:clrMapOvr>
    <a:masterClrMapping/>
  </p:clrMapOvr>
  <p:timing>
    <p:tnLst>
      <p:par>
        <p:cTn id="1" dur="indefinite" restart="never" nodeType="tmRoot"/>
      </p:par>
    </p:tnLst>
  </p:timing>
  <p:hf hdr="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830896781"/>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Lst>
  <p:timing>
    <p:tnLst>
      <p:par>
        <p:cTn id="1" dur="indefinite" restart="never" nodeType="tmRoot"/>
      </p:par>
    </p:tnLst>
  </p:timing>
  <p:hf hdr="0"/>
  <p:txStyles>
    <p:titleStyle>
      <a:lvl1pPr algn="l" defTabSz="1097280" rtl="0" eaLnBrk="1" latinLnBrk="0" hangingPunct="1">
        <a:lnSpc>
          <a:spcPct val="90000"/>
        </a:lnSpc>
        <a:spcBef>
          <a:spcPct val="0"/>
        </a:spcBef>
        <a:buNone/>
        <a:defRPr sz="5280" b="1" i="0" kern="1200">
          <a:solidFill>
            <a:schemeClr val="tx1"/>
          </a:solidFill>
          <a:latin typeface="Avenir Next Condensed Demi Bold" charset="0"/>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b="1" i="0" kern="1200">
          <a:solidFill>
            <a:schemeClr val="tx1"/>
          </a:solidFill>
          <a:latin typeface="Avenir Next Condensed Demi Bol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1" i="0" kern="1200">
          <a:solidFill>
            <a:schemeClr val="tx1"/>
          </a:solidFill>
          <a:latin typeface="Avenir Next Condensed Demi Bol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1" i="0" kern="1200">
          <a:solidFill>
            <a:schemeClr val="tx1"/>
          </a:solidFill>
          <a:latin typeface="Avenir Next Condensed Demi Bol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1" i="0" kern="1200">
          <a:solidFill>
            <a:schemeClr val="tx1"/>
          </a:solidFill>
          <a:latin typeface="Avenir Next Condensed Demi Bol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1" i="0" kern="1200">
          <a:solidFill>
            <a:schemeClr val="tx1"/>
          </a:solidFill>
          <a:latin typeface="Avenir Next Condensed Demi Bol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5"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 Id="rId3" Type="http://schemas.openxmlformats.org/officeDocument/2006/relationships/image" Target="../media/image5.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2.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25.emf"/><Relationship Id="rId5" Type="http://schemas.openxmlformats.org/officeDocument/2006/relationships/image" Target="../media/image26.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3.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9.emf"/></Relationships>
</file>

<file path=ppt/slides/_rels/slide38.xml.rels><?xml version="1.0" encoding="UTF-8" standalone="yes"?>
<Relationships xmlns="http://schemas.openxmlformats.org/package/2006/relationships"><Relationship Id="rId3" Type="http://schemas.openxmlformats.org/officeDocument/2006/relationships/image" Target="../media/image30.emf"/><Relationship Id="rId4" Type="http://schemas.openxmlformats.org/officeDocument/2006/relationships/image" Target="../media/image31.emf"/><Relationship Id="rId5" Type="http://schemas.openxmlformats.org/officeDocument/2006/relationships/image" Target="../media/image32.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5.emf"/><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789322" y="2793582"/>
            <a:ext cx="13161962" cy="1371600"/>
          </a:xfrm>
        </p:spPr>
        <p:txBody>
          <a:bodyPr>
            <a:normAutofit fontScale="90000"/>
          </a:bodyPr>
          <a:lstStyle/>
          <a:p>
            <a:r>
              <a:rPr lang="en-US" b="1" dirty="0">
                <a:latin typeface="Avenir Next Condensed Bold" charset="0"/>
                <a:ea typeface="Avenir Next Condensed Bold" charset="0"/>
                <a:cs typeface="Avenir Next Condensed Bold" charset="0"/>
              </a:rPr>
              <a:t>Accelerating Deep Learning by Focusing on the Biggest Losers </a:t>
            </a:r>
            <a:endParaRPr lang="en-US" b="1" dirty="0">
              <a:latin typeface="Avenir Next Condensed Bold" charset="0"/>
              <a:ea typeface="Avenir Next Condensed Bold" charset="0"/>
              <a:cs typeface="Avenir Next Condensed Bold" charset="0"/>
            </a:endParaRPr>
          </a:p>
        </p:txBody>
      </p:sp>
      <p:sp>
        <p:nvSpPr>
          <p:cNvPr id="6148" name="Text Box 4"/>
          <p:cNvSpPr txBox="1">
            <a:spLocks noChangeArrowheads="1"/>
          </p:cNvSpPr>
          <p:nvPr/>
        </p:nvSpPr>
        <p:spPr bwMode="auto">
          <a:xfrm>
            <a:off x="2213810" y="4550193"/>
            <a:ext cx="10587789" cy="2224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30622" tIns="65311" rIns="130622" bIns="65311">
            <a:spAutoFit/>
          </a:bodyPr>
          <a:lstStyle>
            <a:lvl1pPr eaLnBrk="0" hangingPunct="0">
              <a:defRPr sz="4600" b="1">
                <a:solidFill>
                  <a:schemeClr val="tx1"/>
                </a:solidFill>
                <a:latin typeface="Arial" charset="0"/>
              </a:defRPr>
            </a:lvl1pPr>
            <a:lvl2pPr marL="742950" indent="-285750" eaLnBrk="0" hangingPunct="0">
              <a:defRPr sz="4600" b="1">
                <a:solidFill>
                  <a:schemeClr val="tx1"/>
                </a:solidFill>
                <a:latin typeface="Arial" charset="0"/>
              </a:defRPr>
            </a:lvl2pPr>
            <a:lvl3pPr marL="1143000" indent="-228600" eaLnBrk="0" hangingPunct="0">
              <a:defRPr sz="4600" b="1">
                <a:solidFill>
                  <a:schemeClr val="tx1"/>
                </a:solidFill>
                <a:latin typeface="Arial" charset="0"/>
              </a:defRPr>
            </a:lvl3pPr>
            <a:lvl4pPr marL="1600200" indent="-228600" eaLnBrk="0" hangingPunct="0">
              <a:defRPr sz="4600" b="1">
                <a:solidFill>
                  <a:schemeClr val="tx1"/>
                </a:solidFill>
                <a:latin typeface="Arial" charset="0"/>
              </a:defRPr>
            </a:lvl4pPr>
            <a:lvl5pPr marL="2057400" indent="-228600" eaLnBrk="0" hangingPunct="0">
              <a:defRPr sz="4600" b="1">
                <a:solidFill>
                  <a:schemeClr val="tx1"/>
                </a:solidFill>
                <a:latin typeface="Arial" charset="0"/>
              </a:defRPr>
            </a:lvl5pPr>
            <a:lvl6pPr marL="2514600" indent="-228600" eaLnBrk="0" fontAlgn="base" hangingPunct="0">
              <a:spcBef>
                <a:spcPct val="0"/>
              </a:spcBef>
              <a:spcAft>
                <a:spcPct val="0"/>
              </a:spcAft>
              <a:defRPr sz="4600" b="1">
                <a:solidFill>
                  <a:schemeClr val="tx1"/>
                </a:solidFill>
                <a:latin typeface="Arial" charset="0"/>
              </a:defRPr>
            </a:lvl6pPr>
            <a:lvl7pPr marL="2971800" indent="-228600" eaLnBrk="0" fontAlgn="base" hangingPunct="0">
              <a:spcBef>
                <a:spcPct val="0"/>
              </a:spcBef>
              <a:spcAft>
                <a:spcPct val="0"/>
              </a:spcAft>
              <a:defRPr sz="4600" b="1">
                <a:solidFill>
                  <a:schemeClr val="tx1"/>
                </a:solidFill>
                <a:latin typeface="Arial" charset="0"/>
              </a:defRPr>
            </a:lvl7pPr>
            <a:lvl8pPr marL="3429000" indent="-228600" eaLnBrk="0" fontAlgn="base" hangingPunct="0">
              <a:spcBef>
                <a:spcPct val="0"/>
              </a:spcBef>
              <a:spcAft>
                <a:spcPct val="0"/>
              </a:spcAft>
              <a:defRPr sz="4600" b="1">
                <a:solidFill>
                  <a:schemeClr val="tx1"/>
                </a:solidFill>
                <a:latin typeface="Arial" charset="0"/>
              </a:defRPr>
            </a:lvl8pPr>
            <a:lvl9pPr marL="3886200" indent="-228600" eaLnBrk="0" fontAlgn="base" hangingPunct="0">
              <a:spcBef>
                <a:spcPct val="0"/>
              </a:spcBef>
              <a:spcAft>
                <a:spcPct val="0"/>
              </a:spcAft>
              <a:defRPr sz="4600" b="1">
                <a:solidFill>
                  <a:schemeClr val="tx1"/>
                </a:solidFill>
                <a:latin typeface="Arial" charset="0"/>
              </a:defRPr>
            </a:lvl9pPr>
          </a:lstStyle>
          <a:p>
            <a:pPr eaLnBrk="1" hangingPunct="1">
              <a:spcBef>
                <a:spcPct val="20000"/>
              </a:spcBef>
              <a:defRPr/>
            </a:pPr>
            <a:r>
              <a:rPr lang="en-US" altLang="en-US" sz="3400" dirty="0" smtClean="0">
                <a:solidFill>
                  <a:srgbClr val="E5A3AD"/>
                </a:solidFill>
                <a:latin typeface="Avenir Next Condensed Medium" charset="0"/>
                <a:ea typeface="Avenir Next Condensed Medium" charset="0"/>
                <a:cs typeface="Avenir Next Condensed Medium" charset="0"/>
              </a:rPr>
              <a:t>Angela H. Jiang</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Daniel L.-K. Wong, Giulio Zhou, David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G. Andersen,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Jeffrey Dean,  Gregory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R.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Ganger,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Gauri Joshi, Michael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Kaminsky, Michael A.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Kozuch</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Zachary C. Lipton,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Padmanabhan</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Pillai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5733366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18147" y="5498181"/>
            <a:ext cx="13093116" cy="1371600"/>
          </a:xfrm>
        </p:spPr>
        <p:txBody>
          <a:bodyPr>
            <a:noAutofit/>
          </a:bodyPr>
          <a:lstStyle/>
          <a:p>
            <a:pPr algn="l">
              <a:defRPr/>
            </a:pPr>
            <a:r>
              <a:rPr lang="en-US" sz="7000" dirty="0" smtClean="0">
                <a:solidFill>
                  <a:srgbClr val="C988BB"/>
                </a:solidFill>
                <a:ea typeface="Avenir Next Condensed Demi Bold" charset="0"/>
                <a:cs typeface="Avenir Next Condensed Demi Bold" charset="0"/>
              </a:rPr>
              <a:t>Can we select high-value training examples?</a:t>
            </a:r>
            <a:endParaRPr lang="en-US" sz="7000" dirty="0">
              <a:solidFill>
                <a:srgbClr val="C988BB"/>
              </a:solidFill>
              <a:ea typeface="Avenir Next Condensed Demi Bold" charset="0"/>
              <a:cs typeface="Avenir Next Condensed Demi Bold"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859"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60725" y="1887538"/>
            <a:ext cx="7954963" cy="596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1005840" y="438150"/>
            <a:ext cx="12618720" cy="1590676"/>
          </a:xfrm>
        </p:spPr>
        <p:txBody>
          <a:bodyPr/>
          <a:lstStyle/>
          <a:p>
            <a:pPr>
              <a:defRPr/>
            </a:pPr>
            <a:r>
              <a:rPr lang="en-US" dirty="0" smtClean="0"/>
              <a:t>Using loss as an indicator of usefulness</a:t>
            </a:r>
            <a:endParaRPr lang="en-US" dirty="0"/>
          </a:p>
        </p:txBody>
      </p:sp>
    </p:spTree>
    <p:extLst>
      <p:ext uri="{BB962C8B-B14F-4D97-AF65-F5344CB8AC3E}">
        <p14:creationId xmlns:p14="http://schemas.microsoft.com/office/powerpoint/2010/main" val="16913245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3907"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500" y="2743200"/>
            <a:ext cx="5989638"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3908"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21563" y="2743200"/>
            <a:ext cx="5989637"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1005840" y="438150"/>
            <a:ext cx="12618720" cy="1590676"/>
          </a:xfrm>
        </p:spPr>
        <p:txBody>
          <a:bodyPr/>
          <a:lstStyle/>
          <a:p>
            <a:pPr>
              <a:defRPr/>
            </a:pPr>
            <a:r>
              <a:rPr lang="en-US" dirty="0" smtClean="0"/>
              <a:t>Relative loss fluctuates over training</a:t>
            </a:r>
            <a:endParaRPr lang="en-US" dirty="0"/>
          </a:p>
        </p:txBody>
      </p:sp>
    </p:spTree>
    <p:extLst>
      <p:ext uri="{BB962C8B-B14F-4D97-AF65-F5344CB8AC3E}">
        <p14:creationId xmlns:p14="http://schemas.microsoft.com/office/powerpoint/2010/main" val="1014337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95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2500" y="2743200"/>
            <a:ext cx="5989638"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5956"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21563" y="2743200"/>
            <a:ext cx="5989637" cy="3992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itle 1"/>
          <p:cNvSpPr>
            <a:spLocks noGrp="1"/>
          </p:cNvSpPr>
          <p:nvPr>
            <p:ph type="title"/>
          </p:nvPr>
        </p:nvSpPr>
        <p:spPr>
          <a:xfrm>
            <a:off x="1005840" y="438150"/>
            <a:ext cx="12618720" cy="1590676"/>
          </a:xfrm>
        </p:spPr>
        <p:txBody>
          <a:bodyPr/>
          <a:lstStyle/>
          <a:p>
            <a:pPr>
              <a:defRPr/>
            </a:pPr>
            <a:r>
              <a:rPr lang="en-US" dirty="0" smtClean="0"/>
              <a:t>SB uses output of the forward pass</a:t>
            </a:r>
            <a:endParaRPr lang="en-US" dirty="0"/>
          </a:p>
        </p:txBody>
      </p:sp>
    </p:spTree>
    <p:extLst>
      <p:ext uri="{BB962C8B-B14F-4D97-AF65-F5344CB8AC3E}">
        <p14:creationId xmlns:p14="http://schemas.microsoft.com/office/powerpoint/2010/main" val="275170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03"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56250" y="3036888"/>
            <a:ext cx="4137025" cy="3078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004" name="Picture 5"/>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4100" y="3036888"/>
            <a:ext cx="4137025" cy="3078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005" name="Picture 6"/>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056813" y="3036888"/>
            <a:ext cx="4014787" cy="299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8006" name="TextBox 7"/>
          <p:cNvSpPr txBox="1">
            <a:spLocks noChangeArrowheads="1"/>
          </p:cNvSpPr>
          <p:nvPr/>
        </p:nvSpPr>
        <p:spPr bwMode="auto">
          <a:xfrm>
            <a:off x="6884988" y="6270625"/>
            <a:ext cx="1792863"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a:latin typeface="Avenir Next Condensed Demi Bold" charset="0"/>
                <a:ea typeface="Avenir Next Condensed Demi Bold" charset="0"/>
                <a:cs typeface="Avenir Next Condensed Demi Bold" charset="0"/>
              </a:rPr>
              <a:t>GTX 1070</a:t>
            </a:r>
          </a:p>
        </p:txBody>
      </p:sp>
      <p:sp>
        <p:nvSpPr>
          <p:cNvPr id="128007" name="TextBox 8"/>
          <p:cNvSpPr txBox="1">
            <a:spLocks noChangeArrowheads="1"/>
          </p:cNvSpPr>
          <p:nvPr/>
        </p:nvSpPr>
        <p:spPr bwMode="auto">
          <a:xfrm>
            <a:off x="11526838" y="6270625"/>
            <a:ext cx="1239955"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err="1">
                <a:latin typeface="Avenir Next Condensed Demi Bold" charset="0"/>
                <a:ea typeface="Avenir Next Condensed Demi Bold" charset="0"/>
                <a:cs typeface="Avenir Next Condensed Demi Bold" charset="0"/>
              </a:rPr>
              <a:t>TitanV</a:t>
            </a:r>
            <a:endParaRPr lang="en-US" altLang="x-none" sz="3500" dirty="0">
              <a:latin typeface="Avenir Next Condensed Demi Bold" charset="0"/>
              <a:ea typeface="Avenir Next Condensed Demi Bold" charset="0"/>
              <a:cs typeface="Avenir Next Condensed Demi Bold" charset="0"/>
            </a:endParaRPr>
          </a:p>
        </p:txBody>
      </p:sp>
      <p:sp>
        <p:nvSpPr>
          <p:cNvPr id="128008" name="TextBox 9"/>
          <p:cNvSpPr txBox="1">
            <a:spLocks noChangeArrowheads="1"/>
          </p:cNvSpPr>
          <p:nvPr/>
        </p:nvSpPr>
        <p:spPr bwMode="auto">
          <a:xfrm>
            <a:off x="2767013" y="6270625"/>
            <a:ext cx="870751" cy="6309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500" dirty="0">
                <a:latin typeface="Avenir Next Condensed Demi Bold" charset="0"/>
                <a:ea typeface="Avenir Next Condensed Demi Bold" charset="0"/>
                <a:cs typeface="Avenir Next Condensed Demi Bold" charset="0"/>
              </a:rPr>
              <a:t>K20</a:t>
            </a:r>
          </a:p>
        </p:txBody>
      </p:sp>
      <p:sp>
        <p:nvSpPr>
          <p:cNvPr id="9" name="Title 1"/>
          <p:cNvSpPr>
            <a:spLocks noGrp="1"/>
          </p:cNvSpPr>
          <p:nvPr>
            <p:ph type="title"/>
          </p:nvPr>
        </p:nvSpPr>
        <p:spPr>
          <a:xfrm>
            <a:off x="1005840" y="438150"/>
            <a:ext cx="12618720" cy="1590676"/>
          </a:xfrm>
        </p:spPr>
        <p:txBody>
          <a:bodyPr/>
          <a:lstStyle/>
          <a:p>
            <a:pPr>
              <a:defRPr/>
            </a:pPr>
            <a:r>
              <a:rPr lang="en-US" dirty="0" err="1" smtClean="0"/>
              <a:t>Backprop</a:t>
            </a:r>
            <a:r>
              <a:rPr lang="en-US" dirty="0" smtClean="0"/>
              <a:t> is more expensive than forward pass</a:t>
            </a:r>
            <a:endParaRPr lang="en-US" dirty="0"/>
          </a:p>
        </p:txBody>
      </p:sp>
    </p:spTree>
    <p:extLst>
      <p:ext uri="{BB962C8B-B14F-4D97-AF65-F5344CB8AC3E}">
        <p14:creationId xmlns:p14="http://schemas.microsoft.com/office/powerpoint/2010/main" val="39349130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r>
              <a:rPr lang="en-US" dirty="0" smtClean="0"/>
              <a:t> </a:t>
            </a:r>
            <a:r>
              <a:rPr lang="en-US" dirty="0" smtClean="0"/>
              <a:t>approach</a:t>
            </a:r>
            <a:endParaRPr lang="en-US" dirty="0"/>
          </a:p>
        </p:txBody>
      </p:sp>
      <p:sp>
        <p:nvSpPr>
          <p:cNvPr id="13" name="Rectangle 12"/>
          <p:cNvSpPr/>
          <p:nvPr/>
        </p:nvSpPr>
        <p:spPr bwMode="auto">
          <a:xfrm>
            <a:off x="1243013" y="3668125"/>
            <a:ext cx="12277725" cy="18907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a:spLocks noChangeArrowheads="1"/>
          </p:cNvSpPr>
          <p:nvPr/>
        </p:nvSpPr>
        <p:spPr bwMode="auto">
          <a:xfrm>
            <a:off x="1357313" y="2069513"/>
            <a:ext cx="491660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network</a:t>
            </a:r>
          </a:p>
        </p:txBody>
      </p:sp>
      <p:sp>
        <p:nvSpPr>
          <p:cNvPr id="19" name="TextBox 18"/>
          <p:cNvSpPr txBox="1">
            <a:spLocks noChangeArrowheads="1"/>
          </p:cNvSpPr>
          <p:nvPr/>
        </p:nvSpPr>
        <p:spPr bwMode="auto">
          <a:xfrm>
            <a:off x="1357313" y="3672888"/>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
        <p:nvSpPr>
          <p:cNvPr id="20" name="TextBox 19"/>
          <p:cNvSpPr txBox="1">
            <a:spLocks noChangeArrowheads="1"/>
          </p:cNvSpPr>
          <p:nvPr/>
        </p:nvSpPr>
        <p:spPr bwMode="auto">
          <a:xfrm>
            <a:off x="1411288" y="5860463"/>
            <a:ext cx="491628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“Flip a coin” to determine if </a:t>
            </a:r>
          </a:p>
          <a:p>
            <a:pPr eaLnBrk="1" hangingPunct="1"/>
            <a:r>
              <a:rPr lang="en-US" altLang="x-none" sz="3500" dirty="0">
                <a:latin typeface="Avenir Next Condensed Demi Bold" charset="0"/>
                <a:ea typeface="Avenir Next Condensed Demi Bold" charset="0"/>
                <a:cs typeface="Avenir Next Condensed Demi Bold" charset="0"/>
              </a:rPr>
              <a:t>we 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8" grpId="0"/>
      <p:bldP spid="19" grpId="0"/>
      <p:bldP spid="2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ChangeArrowheads="1"/>
          </p:cNvSpPr>
          <p:nvPr/>
        </p:nvSpPr>
        <p:spPr bwMode="auto">
          <a:xfrm>
            <a:off x="7140575" y="3714750"/>
            <a:ext cx="3492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sk-SK" altLang="x-none" b="0"/>
              <a:t> </a:t>
            </a:r>
            <a:endParaRPr lang="en-US" altLang="x-none"/>
          </a:p>
        </p:txBody>
      </p:sp>
      <p:cxnSp>
        <p:nvCxnSpPr>
          <p:cNvPr id="7" name="Straight Connector 6"/>
          <p:cNvCxnSpPr/>
          <p:nvPr/>
        </p:nvCxnSpPr>
        <p:spPr>
          <a:xfrm>
            <a:off x="1471613" y="2727325"/>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flipH="1" flipV="1">
            <a:off x="1471613" y="6661150"/>
            <a:ext cx="4464050"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11" name="Curved Connector 10"/>
          <p:cNvCxnSpPr/>
          <p:nvPr/>
        </p:nvCxnSpPr>
        <p:spPr>
          <a:xfrm flipV="1">
            <a:off x="1471613" y="2928938"/>
            <a:ext cx="4110037" cy="3732212"/>
          </a:xfrm>
          <a:prstGeom prst="curved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2102" name="TextBox 15"/>
          <p:cNvSpPr txBox="1">
            <a:spLocks noChangeArrowheads="1"/>
          </p:cNvSpPr>
          <p:nvPr/>
        </p:nvSpPr>
        <p:spPr bwMode="auto">
          <a:xfrm>
            <a:off x="1944688" y="6661150"/>
            <a:ext cx="3519487"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Historical Losses</a:t>
            </a:r>
          </a:p>
        </p:txBody>
      </p:sp>
      <p:sp>
        <p:nvSpPr>
          <p:cNvPr id="132103" name="TextBox 26"/>
          <p:cNvSpPr txBox="1">
            <a:spLocks noChangeArrowheads="1"/>
          </p:cNvSpPr>
          <p:nvPr/>
        </p:nvSpPr>
        <p:spPr bwMode="auto">
          <a:xfrm rot="-5400000">
            <a:off x="-66675" y="4303713"/>
            <a:ext cx="227647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Percentile</a:t>
            </a:r>
          </a:p>
        </p:txBody>
      </p:sp>
      <p:cxnSp>
        <p:nvCxnSpPr>
          <p:cNvPr id="32" name="Straight Connector 31"/>
          <p:cNvCxnSpPr/>
          <p:nvPr/>
        </p:nvCxnSpPr>
        <p:spPr>
          <a:xfrm>
            <a:off x="7889875" y="2727325"/>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a:xfrm flipH="1" flipV="1">
            <a:off x="7889875" y="6661150"/>
            <a:ext cx="4462463"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sp>
        <p:nvSpPr>
          <p:cNvPr id="34" name="TextBox 33"/>
          <p:cNvSpPr txBox="1">
            <a:spLocks noChangeArrowheads="1"/>
          </p:cNvSpPr>
          <p:nvPr/>
        </p:nvSpPr>
        <p:spPr bwMode="auto">
          <a:xfrm>
            <a:off x="8982075" y="6661150"/>
            <a:ext cx="2278063"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Percentile</a:t>
            </a:r>
          </a:p>
        </p:txBody>
      </p:sp>
      <p:sp>
        <p:nvSpPr>
          <p:cNvPr id="35" name="TextBox 34"/>
          <p:cNvSpPr txBox="1">
            <a:spLocks noChangeArrowheads="1"/>
          </p:cNvSpPr>
          <p:nvPr/>
        </p:nvSpPr>
        <p:spPr bwMode="auto">
          <a:xfrm rot="-5400000">
            <a:off x="6256337" y="4303713"/>
            <a:ext cx="246697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Probability</a:t>
            </a:r>
          </a:p>
        </p:txBody>
      </p:sp>
      <p:sp>
        <p:nvSpPr>
          <p:cNvPr id="44" name="Arc 43"/>
          <p:cNvSpPr/>
          <p:nvPr/>
        </p:nvSpPr>
        <p:spPr>
          <a:xfrm rot="5400000">
            <a:off x="4201319" y="-1537494"/>
            <a:ext cx="7302500" cy="8999538"/>
          </a:xfrm>
          <a:prstGeom prst="arc">
            <a:avLst>
              <a:gd name="adj1" fmla="val 16057896"/>
              <a:gd name="adj2" fmla="val 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a:p>
        </p:txBody>
      </p:sp>
      <p:sp>
        <p:nvSpPr>
          <p:cNvPr id="46" name="Oval 45"/>
          <p:cNvSpPr/>
          <p:nvPr/>
        </p:nvSpPr>
        <p:spPr>
          <a:xfrm>
            <a:off x="4916488" y="6592888"/>
            <a:ext cx="192087"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48" name="Straight Connector 47"/>
          <p:cNvCxnSpPr>
            <a:stCxn id="46" idx="0"/>
          </p:cNvCxnSpPr>
          <p:nvPr/>
        </p:nvCxnSpPr>
        <p:spPr>
          <a:xfrm flipH="1" flipV="1">
            <a:off x="4987925" y="3057525"/>
            <a:ext cx="23813" cy="3535363"/>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1468438" y="3035300"/>
            <a:ext cx="3522662"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11947525" y="6584950"/>
            <a:ext cx="190500" cy="190500"/>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a:xfrm flipV="1">
            <a:off x="12042775" y="4340225"/>
            <a:ext cx="0" cy="233997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7889875" y="4351338"/>
            <a:ext cx="4152900"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1373188" y="2962275"/>
            <a:ext cx="190500" cy="192088"/>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 name="Oval 67"/>
          <p:cNvSpPr/>
          <p:nvPr/>
        </p:nvSpPr>
        <p:spPr>
          <a:xfrm>
            <a:off x="7783513" y="4256088"/>
            <a:ext cx="190500"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75" name="Shape 86"/>
          <p:cNvSpPr txBox="1">
            <a:spLocks/>
          </p:cNvSpPr>
          <p:nvPr/>
        </p:nvSpPr>
        <p:spPr bwMode="black">
          <a:xfrm>
            <a:off x="654050" y="760413"/>
            <a:ext cx="13168313" cy="1127125"/>
          </a:xfrm>
          <a:prstGeom prst="rect">
            <a:avLst/>
          </a:prstGeom>
          <a:noFill/>
          <a:ln w="31750" cap="sq">
            <a:noFill/>
            <a:miter lim="800000"/>
          </a:ln>
        </p:spPr>
        <p:txBody>
          <a:bodyPr spcFirstLastPara="1" lIns="146304" tIns="146280" rIns="146280" bIns="146280"/>
          <a:lstStyle>
            <a:lvl1pPr lvl="0" algn="ctr" defTabSz="685800" rtl="0" eaLnBrk="1" latinLnBrk="0" hangingPunct="1">
              <a:lnSpc>
                <a:spcPct val="90000"/>
              </a:lnSpc>
              <a:spcBef>
                <a:spcPts val="0"/>
              </a:spcBef>
              <a:spcAft>
                <a:spcPts val="0"/>
              </a:spcAft>
              <a:buClr>
                <a:srgbClr val="434343"/>
              </a:buClr>
              <a:buSzPts val="3600"/>
              <a:buNone/>
              <a:defRPr sz="2100" b="0" i="0" kern="1200" cap="all" spc="150" baseline="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pPr>
              <a:defRPr/>
            </a:pPr>
            <a:r>
              <a:rPr lang="en-US" sz="5600" b="1" dirty="0" smtClean="0">
                <a:solidFill>
                  <a:schemeClr val="tx1">
                    <a:lumMod val="75000"/>
                    <a:lumOff val="25000"/>
                  </a:schemeClr>
                </a:solidFill>
                <a:latin typeface="Avenir Next Condensed Demi Bold" charset="0"/>
                <a:ea typeface="Avenir Next Condensed Demi Bold" charset="0"/>
                <a:cs typeface="Avenir Next Condensed Demi Bold" charset="0"/>
              </a:rPr>
              <a:t>Calculating probability of </a:t>
            </a:r>
            <a:r>
              <a:rPr lang="en-US" sz="5600" b="1" dirty="0" err="1" smtClean="0">
                <a:solidFill>
                  <a:schemeClr val="tx1">
                    <a:lumMod val="75000"/>
                    <a:lumOff val="25000"/>
                  </a:schemeClr>
                </a:solidFill>
                <a:latin typeface="Avenir Next Condensed Demi Bold" charset="0"/>
                <a:ea typeface="Avenir Next Condensed Demi Bold" charset="0"/>
                <a:cs typeface="Avenir Next Condensed Demi Bold" charset="0"/>
              </a:rPr>
              <a:t>backprop</a:t>
            </a:r>
            <a:endParaRPr lang="en" sz="5600" b="1" dirty="0">
              <a:solidFill>
                <a:schemeClr val="tx1">
                  <a:lumMod val="75000"/>
                  <a:lumOff val="25000"/>
                </a:schemeClr>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7159132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6" grpId="0" animBg="1"/>
      <p:bldP spid="59" grpId="0" animBg="1"/>
      <p:bldP spid="67" grpId="0" animBg="1"/>
      <p:bldP spid="6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Backprop’s</a:t>
            </a:r>
            <a:r>
              <a:rPr lang="en-US" dirty="0" smtClean="0"/>
              <a:t> </a:t>
            </a:r>
            <a:r>
              <a:rPr lang="en-US" dirty="0" smtClean="0"/>
              <a:t>usefulness </a:t>
            </a:r>
            <a:r>
              <a:rPr lang="en-US" dirty="0"/>
              <a:t>m</a:t>
            </a:r>
            <a:r>
              <a:rPr lang="en-US" dirty="0" smtClean="0"/>
              <a:t>etric</a:t>
            </a:r>
            <a:endParaRPr lang="en-US" dirty="0"/>
          </a:p>
        </p:txBody>
      </p:sp>
      <p:grpSp>
        <p:nvGrpSpPr>
          <p:cNvPr id="14" name="Group 13"/>
          <p:cNvGrpSpPr>
            <a:grpSpLocks/>
          </p:cNvGrpSpPr>
          <p:nvPr/>
        </p:nvGrpSpPr>
        <p:grpSpPr bwMode="auto">
          <a:xfrm>
            <a:off x="4089400" y="3274425"/>
            <a:ext cx="7587742" cy="1257300"/>
            <a:chOff x="4451351" y="3057524"/>
            <a:chExt cx="7588823" cy="1257300"/>
          </a:xfrm>
        </p:grpSpPr>
        <p:pic>
          <p:nvPicPr>
            <p:cNvPr id="35854" name="Picture 9"/>
            <p:cNvPicPr>
              <a:picLocks noChangeAspect="1"/>
            </p:cNvPicPr>
            <p:nvPr/>
          </p:nvPicPr>
          <p:blipFill>
            <a:blip r:embed="rId3">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5" name="TextBox 10"/>
            <p:cNvSpPr txBox="1">
              <a:spLocks noChangeArrowheads="1"/>
            </p:cNvSpPr>
            <p:nvPr/>
          </p:nvSpPr>
          <p:spPr bwMode="auto">
            <a:xfrm>
              <a:off x="6502401" y="3119523"/>
              <a:ext cx="553777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[0.1, 0.3, 0.6]</a:t>
              </a:r>
            </a:p>
          </p:txBody>
        </p:sp>
      </p:grpSp>
      <p:grpSp>
        <p:nvGrpSpPr>
          <p:cNvPr id="13" name="Group 12"/>
          <p:cNvGrpSpPr>
            <a:grpSpLocks/>
          </p:cNvGrpSpPr>
          <p:nvPr/>
        </p:nvGrpSpPr>
        <p:grpSpPr bwMode="auto">
          <a:xfrm>
            <a:off x="4110038" y="1901238"/>
            <a:ext cx="6410325" cy="1200150"/>
            <a:chOff x="4514851" y="4386262"/>
            <a:chExt cx="6409655" cy="1200150"/>
          </a:xfrm>
        </p:grpSpPr>
        <p:pic>
          <p:nvPicPr>
            <p:cNvPr id="35852" name="Picture 8"/>
            <p:cNvPicPr>
              <a:picLocks noChangeAspect="1"/>
            </p:cNvPicPr>
            <p:nvPr/>
          </p:nvPicPr>
          <p:blipFill>
            <a:blip r:embed="rId3">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3"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dirty="0">
                  <a:latin typeface="Avenir Next Condensed Bold" charset="0"/>
                  <a:ea typeface="Avenir Next Condensed Bold" charset="0"/>
                  <a:cs typeface="Avenir Next Condensed Bold" charset="0"/>
                </a:rPr>
                <a:t>= [0, 0, 1]</a:t>
              </a:r>
            </a:p>
          </p:txBody>
        </p:sp>
      </p:grpSp>
      <p:grpSp>
        <p:nvGrpSpPr>
          <p:cNvPr id="18" name="Group 17"/>
          <p:cNvGrpSpPr>
            <a:grpSpLocks/>
          </p:cNvGrpSpPr>
          <p:nvPr/>
        </p:nvGrpSpPr>
        <p:grpSpPr bwMode="auto">
          <a:xfrm>
            <a:off x="4206875" y="4501563"/>
            <a:ext cx="8530557" cy="1657350"/>
            <a:chOff x="2725276" y="4129891"/>
            <a:chExt cx="8529829" cy="1657350"/>
          </a:xfrm>
        </p:grpSpPr>
        <p:pic>
          <p:nvPicPr>
            <p:cNvPr id="35850" name="Picture 7"/>
            <p:cNvPicPr>
              <a:picLocks noChangeAspect="1"/>
            </p:cNvPicPr>
            <p:nvPr/>
          </p:nvPicPr>
          <p:blipFill>
            <a:blip r:embed="rId4">
              <a:extLst>
                <a:ext uri="{28A0092B-C50C-407E-A947-70E740481C1C}">
                  <a14:useLocalDpi xmlns:a14="http://schemas.microsoft.com/office/drawing/2010/main" val="0"/>
                </a:ext>
              </a:extLst>
            </a:blip>
            <a:srcRect l="40802" t="57986" r="25896" b="31944"/>
            <a:stretch>
              <a:fillRect/>
            </a:stretch>
          </p:blipFill>
          <p:spPr bwMode="auto">
            <a:xfrm>
              <a:off x="2725276" y="4129891"/>
              <a:ext cx="5718629"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851" name="TextBox 15"/>
            <p:cNvSpPr txBox="1">
              <a:spLocks noChangeArrowheads="1"/>
            </p:cNvSpPr>
            <p:nvPr/>
          </p:nvSpPr>
          <p:spPr bwMode="auto">
            <a:xfrm>
              <a:off x="8198302" y="4341398"/>
              <a:ext cx="305680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0.509</a:t>
              </a:r>
            </a:p>
          </p:txBody>
        </p:sp>
      </p:grpSp>
      <p:pic>
        <p:nvPicPr>
          <p:cNvPr id="19" name="Picture 18"/>
          <p:cNvPicPr>
            <a:picLocks noChangeAspect="1"/>
          </p:cNvPicPr>
          <p:nvPr/>
        </p:nvPicPr>
        <p:blipFill>
          <a:blip r:embed="rId4">
            <a:extLst>
              <a:ext uri="{28A0092B-C50C-407E-A947-70E740481C1C}">
                <a14:useLocalDpi xmlns:a14="http://schemas.microsoft.com/office/drawing/2010/main" val="0"/>
              </a:ext>
            </a:extLst>
          </a:blip>
          <a:srcRect l="19223" t="57925" r="62135" b="32005"/>
          <a:stretch>
            <a:fillRect/>
          </a:stretch>
        </p:blipFill>
        <p:spPr bwMode="auto">
          <a:xfrm>
            <a:off x="3719513" y="5998575"/>
            <a:ext cx="3200400" cy="1657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Box 20"/>
          <p:cNvSpPr txBox="1">
            <a:spLocks noChangeArrowheads="1"/>
          </p:cNvSpPr>
          <p:nvPr/>
        </p:nvSpPr>
        <p:spPr bwMode="auto">
          <a:xfrm>
            <a:off x="6919912" y="6263688"/>
            <a:ext cx="300607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6000" dirty="0">
                <a:latin typeface="Avenir Next Condensed Bold" charset="0"/>
                <a:ea typeface="Avenir Next Condensed Bold" charset="0"/>
                <a:cs typeface="Avenir Next Condensed Bold" charset="0"/>
              </a:rPr>
              <a:t>= 0.509</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7996935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0408" y="6160928"/>
            <a:ext cx="3673342" cy="2068672"/>
          </a:xfrm>
          <a:prstGeom prst="rect">
            <a:avLst/>
          </a:prstGeom>
        </p:spPr>
      </p:pic>
      <p:sp>
        <p:nvSpPr>
          <p:cNvPr id="2" name="Title 1"/>
          <p:cNvSpPr>
            <a:spLocks noGrp="1"/>
          </p:cNvSpPr>
          <p:nvPr>
            <p:ph type="title"/>
          </p:nvPr>
        </p:nvSpPr>
        <p:spPr/>
        <p:txBody>
          <a:bodyPr/>
          <a:lstStyle/>
          <a:p>
            <a:r>
              <a:rPr lang="en-US" b="1" dirty="0" smtClean="0">
                <a:latin typeface="Avenir Next Condensed Demi Bold" charset="0"/>
                <a:ea typeface="Avenir Next Condensed Demi Bold" charset="0"/>
                <a:cs typeface="Avenir Next Condensed Demi Bold" charset="0"/>
              </a:rPr>
              <a:t>Deep learning enables emerging applications</a:t>
            </a:r>
            <a:endParaRPr lang="en-US" b="1" dirty="0">
              <a:latin typeface="Avenir Next Condensed Demi Bold" charset="0"/>
              <a:ea typeface="Avenir Next Condensed Demi Bold" charset="0"/>
              <a:cs typeface="Avenir Next Condensed Demi Bold" charset="0"/>
            </a:endParaRPr>
          </a:p>
        </p:txBody>
      </p:sp>
      <p:pic>
        <p:nvPicPr>
          <p:cNvPr id="5" name="Picture 4"/>
          <p:cNvPicPr>
            <a:picLocks noChangeAspect="1"/>
          </p:cNvPicPr>
          <p:nvPr/>
        </p:nvPicPr>
        <p:blipFill>
          <a:blip r:embed="rId4"/>
          <a:stretch>
            <a:fillRect/>
          </a:stretch>
        </p:blipFill>
        <p:spPr>
          <a:xfrm>
            <a:off x="0" y="6160928"/>
            <a:ext cx="3808434" cy="2068672"/>
          </a:xfrm>
          <a:prstGeom prst="rect">
            <a:avLst/>
          </a:prstGeom>
        </p:spPr>
      </p:pic>
      <p:pic>
        <p:nvPicPr>
          <p:cNvPr id="7" name="Picture 6"/>
          <p:cNvPicPr>
            <a:picLocks noChangeAspect="1"/>
          </p:cNvPicPr>
          <p:nvPr/>
        </p:nvPicPr>
        <p:blipFill>
          <a:blip r:embed="rId5"/>
          <a:stretch>
            <a:fillRect/>
          </a:stretch>
        </p:blipFill>
        <p:spPr>
          <a:xfrm>
            <a:off x="3808434" y="6160928"/>
            <a:ext cx="3694058" cy="2068672"/>
          </a:xfrm>
          <a:prstGeom prst="rect">
            <a:avLst/>
          </a:prstGeom>
        </p:spPr>
      </p:pic>
      <p:grpSp>
        <p:nvGrpSpPr>
          <p:cNvPr id="46" name="Group 45"/>
          <p:cNvGrpSpPr/>
          <p:nvPr/>
        </p:nvGrpSpPr>
        <p:grpSpPr>
          <a:xfrm>
            <a:off x="5044886" y="2157163"/>
            <a:ext cx="4262193" cy="3537784"/>
            <a:chOff x="4179475" y="3126872"/>
            <a:chExt cx="5857875" cy="4852988"/>
          </a:xfrm>
          <a:solidFill>
            <a:srgbClr val="79D2F3"/>
          </a:solidFill>
        </p:grpSpPr>
        <p:sp>
          <p:nvSpPr>
            <p:cNvPr id="12" name="Shape 165"/>
            <p:cNvSpPr>
              <a:spLocks noChangeArrowheads="1"/>
            </p:cNvSpPr>
            <p:nvPr/>
          </p:nvSpPr>
          <p:spPr bwMode="auto">
            <a:xfrm>
              <a:off x="4179475" y="3758697"/>
              <a:ext cx="1058862"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3" name="Shape 166"/>
            <p:cNvSpPr>
              <a:spLocks noChangeArrowheads="1"/>
            </p:cNvSpPr>
            <p:nvPr/>
          </p:nvSpPr>
          <p:spPr bwMode="auto">
            <a:xfrm>
              <a:off x="4179475" y="5023935"/>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4" name="Shape 167"/>
            <p:cNvSpPr>
              <a:spLocks noChangeArrowheads="1"/>
            </p:cNvSpPr>
            <p:nvPr/>
          </p:nvSpPr>
          <p:spPr bwMode="auto">
            <a:xfrm>
              <a:off x="4179475" y="6289172"/>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5" name="Shape 168"/>
            <p:cNvSpPr>
              <a:spLocks noChangeArrowheads="1"/>
            </p:cNvSpPr>
            <p:nvPr/>
          </p:nvSpPr>
          <p:spPr bwMode="auto">
            <a:xfrm>
              <a:off x="5238337"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6" name="Shape 169"/>
            <p:cNvSpPr>
              <a:spLocks noChangeArrowheads="1"/>
            </p:cNvSpPr>
            <p:nvPr/>
          </p:nvSpPr>
          <p:spPr bwMode="auto">
            <a:xfrm>
              <a:off x="5238337"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17" name="Shape 170"/>
            <p:cNvCxnSpPr>
              <a:cxnSpLocks noChangeShapeType="1"/>
            </p:cNvCxnSpPr>
            <p:nvPr/>
          </p:nvCxnSpPr>
          <p:spPr bwMode="auto">
            <a:xfrm>
              <a:off x="5238337" y="4287335"/>
              <a:ext cx="153988" cy="258762"/>
            </a:xfrm>
            <a:prstGeom prst="straightConnector1">
              <a:avLst/>
            </a:prstGeom>
            <a:grpFill/>
            <a:ln w="28575">
              <a:solidFill>
                <a:srgbClr val="000000"/>
              </a:solidFill>
              <a:round/>
              <a:headEnd type="none" w="lg" len="lg"/>
              <a:tailEnd type="none" w="lg" len="lg"/>
            </a:ln>
            <a:extLst/>
          </p:spPr>
        </p:cxnSp>
        <p:cxnSp>
          <p:nvCxnSpPr>
            <p:cNvPr id="18" name="Shape 171"/>
            <p:cNvCxnSpPr>
              <a:cxnSpLocks noChangeShapeType="1"/>
            </p:cNvCxnSpPr>
            <p:nvPr/>
          </p:nvCxnSpPr>
          <p:spPr bwMode="auto">
            <a:xfrm rot="10800000" flipH="1">
              <a:off x="5238337" y="5293810"/>
              <a:ext cx="153988" cy="258762"/>
            </a:xfrm>
            <a:prstGeom prst="straightConnector1">
              <a:avLst/>
            </a:prstGeom>
            <a:grpFill/>
            <a:ln w="28575">
              <a:solidFill>
                <a:srgbClr val="000000"/>
              </a:solidFill>
              <a:round/>
              <a:headEnd type="none" w="lg" len="lg"/>
              <a:tailEnd type="none" w="lg" len="lg"/>
            </a:ln>
            <a:extLst/>
          </p:spPr>
        </p:cxnSp>
        <p:cxnSp>
          <p:nvCxnSpPr>
            <p:cNvPr id="19" name="Shape 172"/>
            <p:cNvCxnSpPr>
              <a:cxnSpLocks noChangeShapeType="1"/>
            </p:cNvCxnSpPr>
            <p:nvPr/>
          </p:nvCxnSpPr>
          <p:spPr bwMode="auto">
            <a:xfrm>
              <a:off x="5238337" y="5552572"/>
              <a:ext cx="153988" cy="258763"/>
            </a:xfrm>
            <a:prstGeom prst="straightConnector1">
              <a:avLst/>
            </a:prstGeom>
            <a:grpFill/>
            <a:ln w="28575">
              <a:solidFill>
                <a:srgbClr val="000000"/>
              </a:solidFill>
              <a:round/>
              <a:headEnd type="none" w="lg" len="lg"/>
              <a:tailEnd type="none" w="lg" len="lg"/>
            </a:ln>
            <a:extLst/>
          </p:spPr>
        </p:cxnSp>
        <p:cxnSp>
          <p:nvCxnSpPr>
            <p:cNvPr id="20" name="Shape 173"/>
            <p:cNvCxnSpPr>
              <a:cxnSpLocks noChangeShapeType="1"/>
            </p:cNvCxnSpPr>
            <p:nvPr/>
          </p:nvCxnSpPr>
          <p:spPr bwMode="auto">
            <a:xfrm rot="10800000" flipH="1">
              <a:off x="5238337" y="6559047"/>
              <a:ext cx="153988" cy="258763"/>
            </a:xfrm>
            <a:prstGeom prst="straightConnector1">
              <a:avLst/>
            </a:prstGeom>
            <a:grpFill/>
            <a:ln w="28575">
              <a:solidFill>
                <a:srgbClr val="000000"/>
              </a:solidFill>
              <a:round/>
              <a:headEnd type="none" w="lg" len="lg"/>
              <a:tailEnd type="none" w="lg" len="lg"/>
            </a:ln>
            <a:extLst/>
          </p:spPr>
        </p:cxnSp>
        <p:sp>
          <p:nvSpPr>
            <p:cNvPr id="21" name="Shape 174"/>
            <p:cNvSpPr>
              <a:spLocks noChangeArrowheads="1"/>
            </p:cNvSpPr>
            <p:nvPr/>
          </p:nvSpPr>
          <p:spPr bwMode="auto">
            <a:xfrm>
              <a:off x="6348000" y="37586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2" name="Shape 175"/>
            <p:cNvSpPr>
              <a:spLocks noChangeArrowheads="1"/>
            </p:cNvSpPr>
            <p:nvPr/>
          </p:nvSpPr>
          <p:spPr bwMode="auto">
            <a:xfrm>
              <a:off x="6348000" y="5023935"/>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3" name="Shape 176"/>
            <p:cNvSpPr>
              <a:spLocks noChangeArrowheads="1"/>
            </p:cNvSpPr>
            <p:nvPr/>
          </p:nvSpPr>
          <p:spPr bwMode="auto">
            <a:xfrm>
              <a:off x="6348000" y="62891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4" name="Shape 177"/>
            <p:cNvSpPr>
              <a:spLocks noChangeArrowheads="1"/>
            </p:cNvSpPr>
            <p:nvPr/>
          </p:nvSpPr>
          <p:spPr bwMode="auto">
            <a:xfrm>
              <a:off x="7405275" y="4392110"/>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5" name="Shape 178"/>
            <p:cNvSpPr>
              <a:spLocks noChangeArrowheads="1"/>
            </p:cNvSpPr>
            <p:nvPr/>
          </p:nvSpPr>
          <p:spPr bwMode="auto">
            <a:xfrm>
              <a:off x="7405275" y="5655760"/>
              <a:ext cx="1058862"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6" name="Shape 179"/>
            <p:cNvCxnSpPr>
              <a:cxnSpLocks noChangeShapeType="1"/>
            </p:cNvCxnSpPr>
            <p:nvPr/>
          </p:nvCxnSpPr>
          <p:spPr bwMode="auto">
            <a:xfrm>
              <a:off x="7405275" y="4287335"/>
              <a:ext cx="155575" cy="258762"/>
            </a:xfrm>
            <a:prstGeom prst="straightConnector1">
              <a:avLst/>
            </a:prstGeom>
            <a:grpFill/>
            <a:ln w="28575">
              <a:solidFill>
                <a:srgbClr val="000000"/>
              </a:solidFill>
              <a:round/>
              <a:headEnd type="none" w="lg" len="lg"/>
              <a:tailEnd type="none" w="lg" len="lg"/>
            </a:ln>
            <a:extLst/>
          </p:spPr>
        </p:cxnSp>
        <p:cxnSp>
          <p:nvCxnSpPr>
            <p:cNvPr id="27" name="Shape 180"/>
            <p:cNvCxnSpPr>
              <a:cxnSpLocks noChangeShapeType="1"/>
            </p:cNvCxnSpPr>
            <p:nvPr/>
          </p:nvCxnSpPr>
          <p:spPr bwMode="auto">
            <a:xfrm rot="10800000" flipH="1">
              <a:off x="7405275" y="5293810"/>
              <a:ext cx="155575" cy="258762"/>
            </a:xfrm>
            <a:prstGeom prst="straightConnector1">
              <a:avLst/>
            </a:prstGeom>
            <a:grpFill/>
            <a:ln w="28575">
              <a:solidFill>
                <a:srgbClr val="000000"/>
              </a:solidFill>
              <a:round/>
              <a:headEnd type="none" w="lg" len="lg"/>
              <a:tailEnd type="none" w="lg" len="lg"/>
            </a:ln>
            <a:extLst/>
          </p:spPr>
        </p:cxnSp>
        <p:cxnSp>
          <p:nvCxnSpPr>
            <p:cNvPr id="28" name="Shape 181"/>
            <p:cNvCxnSpPr>
              <a:cxnSpLocks noChangeShapeType="1"/>
            </p:cNvCxnSpPr>
            <p:nvPr/>
          </p:nvCxnSpPr>
          <p:spPr bwMode="auto">
            <a:xfrm>
              <a:off x="7405275" y="5552572"/>
              <a:ext cx="155575" cy="258763"/>
            </a:xfrm>
            <a:prstGeom prst="straightConnector1">
              <a:avLst/>
            </a:prstGeom>
            <a:grpFill/>
            <a:ln w="28575">
              <a:solidFill>
                <a:srgbClr val="000000"/>
              </a:solidFill>
              <a:round/>
              <a:headEnd type="none" w="lg" len="lg"/>
              <a:tailEnd type="none" w="lg" len="lg"/>
            </a:ln>
            <a:extLst/>
          </p:spPr>
        </p:cxnSp>
        <p:cxnSp>
          <p:nvCxnSpPr>
            <p:cNvPr id="29" name="Shape 182"/>
            <p:cNvCxnSpPr>
              <a:cxnSpLocks noChangeShapeType="1"/>
            </p:cNvCxnSpPr>
            <p:nvPr/>
          </p:nvCxnSpPr>
          <p:spPr bwMode="auto">
            <a:xfrm rot="10800000" flipH="1">
              <a:off x="7405275" y="6559047"/>
              <a:ext cx="155575" cy="258763"/>
            </a:xfrm>
            <a:prstGeom prst="straightConnector1">
              <a:avLst/>
            </a:prstGeom>
            <a:grpFill/>
            <a:ln w="28575">
              <a:solidFill>
                <a:srgbClr val="000000"/>
              </a:solidFill>
              <a:round/>
              <a:headEnd type="none" w="lg" len="lg"/>
              <a:tailEnd type="none" w="lg" len="lg"/>
            </a:ln>
            <a:extLst/>
          </p:spPr>
        </p:cxnSp>
        <p:cxnSp>
          <p:nvCxnSpPr>
            <p:cNvPr id="30" name="Shape 183"/>
            <p:cNvCxnSpPr>
              <a:cxnSpLocks noChangeShapeType="1"/>
            </p:cNvCxnSpPr>
            <p:nvPr/>
          </p:nvCxnSpPr>
          <p:spPr bwMode="auto">
            <a:xfrm rot="10800000" flipH="1">
              <a:off x="6295612" y="4661985"/>
              <a:ext cx="206375" cy="258762"/>
            </a:xfrm>
            <a:prstGeom prst="straightConnector1">
              <a:avLst/>
            </a:prstGeom>
            <a:grpFill/>
            <a:ln w="28575">
              <a:solidFill>
                <a:srgbClr val="000000"/>
              </a:solidFill>
              <a:round/>
              <a:headEnd type="none" w="lg" len="lg"/>
              <a:tailEnd type="none" w="lg" len="lg"/>
            </a:ln>
            <a:extLst/>
          </p:spPr>
        </p:cxnSp>
        <p:cxnSp>
          <p:nvCxnSpPr>
            <p:cNvPr id="31" name="Shape 184"/>
            <p:cNvCxnSpPr>
              <a:cxnSpLocks noChangeShapeType="1"/>
            </p:cNvCxnSpPr>
            <p:nvPr/>
          </p:nvCxnSpPr>
          <p:spPr bwMode="auto">
            <a:xfrm rot="10800000">
              <a:off x="6295612" y="4920747"/>
              <a:ext cx="228600" cy="227013"/>
            </a:xfrm>
            <a:prstGeom prst="straightConnector1">
              <a:avLst/>
            </a:prstGeom>
            <a:grpFill/>
            <a:ln w="28575">
              <a:solidFill>
                <a:srgbClr val="000000"/>
              </a:solidFill>
              <a:round/>
              <a:headEnd type="none" w="lg" len="lg"/>
              <a:tailEnd type="none" w="lg" len="lg"/>
            </a:ln>
            <a:extLst/>
          </p:spPr>
        </p:cxnSp>
        <p:cxnSp>
          <p:nvCxnSpPr>
            <p:cNvPr id="32" name="Shape 185"/>
            <p:cNvCxnSpPr>
              <a:cxnSpLocks noChangeShapeType="1"/>
            </p:cNvCxnSpPr>
            <p:nvPr/>
          </p:nvCxnSpPr>
          <p:spPr bwMode="auto">
            <a:xfrm rot="10800000" flipH="1">
              <a:off x="6295612" y="5941510"/>
              <a:ext cx="206375" cy="258762"/>
            </a:xfrm>
            <a:prstGeom prst="straightConnector1">
              <a:avLst/>
            </a:prstGeom>
            <a:grpFill/>
            <a:ln w="28575">
              <a:solidFill>
                <a:srgbClr val="000000"/>
              </a:solidFill>
              <a:round/>
              <a:headEnd type="none" w="lg" len="lg"/>
              <a:tailEnd type="none" w="lg" len="lg"/>
            </a:ln>
            <a:extLst/>
          </p:spPr>
        </p:cxnSp>
        <p:cxnSp>
          <p:nvCxnSpPr>
            <p:cNvPr id="33" name="Shape 186"/>
            <p:cNvCxnSpPr>
              <a:cxnSpLocks noChangeShapeType="1"/>
            </p:cNvCxnSpPr>
            <p:nvPr/>
          </p:nvCxnSpPr>
          <p:spPr bwMode="auto">
            <a:xfrm rot="10800000">
              <a:off x="6295612" y="6200272"/>
              <a:ext cx="228600" cy="228600"/>
            </a:xfrm>
            <a:prstGeom prst="straightConnector1">
              <a:avLst/>
            </a:prstGeom>
            <a:grpFill/>
            <a:ln w="28575">
              <a:solidFill>
                <a:srgbClr val="000000"/>
              </a:solidFill>
              <a:round/>
              <a:headEnd type="none" w="lg" len="lg"/>
              <a:tailEnd type="none" w="lg" len="lg"/>
            </a:ln>
            <a:extLst/>
          </p:spPr>
        </p:cxnSp>
        <p:sp>
          <p:nvSpPr>
            <p:cNvPr id="34" name="Shape 187"/>
            <p:cNvSpPr>
              <a:spLocks noChangeArrowheads="1"/>
            </p:cNvSpPr>
            <p:nvPr/>
          </p:nvSpPr>
          <p:spPr bwMode="auto">
            <a:xfrm>
              <a:off x="8980075"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5" name="Shape 188"/>
            <p:cNvSpPr>
              <a:spLocks noChangeArrowheads="1"/>
            </p:cNvSpPr>
            <p:nvPr/>
          </p:nvSpPr>
          <p:spPr bwMode="auto">
            <a:xfrm>
              <a:off x="8980075"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6" name="Shape 189"/>
            <p:cNvSpPr>
              <a:spLocks noChangeArrowheads="1"/>
            </p:cNvSpPr>
            <p:nvPr/>
          </p:nvSpPr>
          <p:spPr bwMode="auto">
            <a:xfrm>
              <a:off x="8980075" y="69209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7" name="Shape 190"/>
            <p:cNvSpPr>
              <a:spLocks noChangeArrowheads="1"/>
            </p:cNvSpPr>
            <p:nvPr/>
          </p:nvSpPr>
          <p:spPr bwMode="auto">
            <a:xfrm>
              <a:off x="8980075" y="31268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8" name="Shape 191"/>
            <p:cNvCxnSpPr>
              <a:cxnSpLocks noChangeShapeType="1"/>
            </p:cNvCxnSpPr>
            <p:nvPr/>
          </p:nvCxnSpPr>
          <p:spPr bwMode="auto">
            <a:xfrm>
              <a:off x="8464137" y="4920747"/>
              <a:ext cx="515938" cy="0"/>
            </a:xfrm>
            <a:prstGeom prst="straightConnector1">
              <a:avLst/>
            </a:prstGeom>
            <a:grpFill/>
            <a:ln w="28575">
              <a:solidFill>
                <a:srgbClr val="000000"/>
              </a:solidFill>
              <a:round/>
              <a:headEnd type="none" w="lg" len="lg"/>
              <a:tailEnd type="none" w="lg" len="lg"/>
            </a:ln>
            <a:extLst/>
          </p:spPr>
        </p:cxnSp>
        <p:cxnSp>
          <p:nvCxnSpPr>
            <p:cNvPr id="39" name="Shape 192"/>
            <p:cNvCxnSpPr>
              <a:cxnSpLocks noChangeShapeType="1"/>
            </p:cNvCxnSpPr>
            <p:nvPr/>
          </p:nvCxnSpPr>
          <p:spPr bwMode="auto">
            <a:xfrm>
              <a:off x="8464137" y="4920747"/>
              <a:ext cx="669925" cy="890588"/>
            </a:xfrm>
            <a:prstGeom prst="straightConnector1">
              <a:avLst/>
            </a:prstGeom>
            <a:grpFill/>
            <a:ln w="28575">
              <a:solidFill>
                <a:srgbClr val="000000"/>
              </a:solidFill>
              <a:round/>
              <a:headEnd type="none" w="lg" len="lg"/>
              <a:tailEnd type="none" w="lg" len="lg"/>
            </a:ln>
            <a:extLst/>
          </p:spPr>
        </p:cxnSp>
        <p:cxnSp>
          <p:nvCxnSpPr>
            <p:cNvPr id="40" name="Shape 193"/>
            <p:cNvCxnSpPr>
              <a:cxnSpLocks noChangeShapeType="1"/>
            </p:cNvCxnSpPr>
            <p:nvPr/>
          </p:nvCxnSpPr>
          <p:spPr bwMode="auto">
            <a:xfrm rot="10800000" flipH="1">
              <a:off x="8464137" y="4030160"/>
              <a:ext cx="669925" cy="890587"/>
            </a:xfrm>
            <a:prstGeom prst="straightConnector1">
              <a:avLst/>
            </a:prstGeom>
            <a:grpFill/>
            <a:ln w="28575">
              <a:solidFill>
                <a:srgbClr val="000000"/>
              </a:solidFill>
              <a:round/>
              <a:headEnd type="none" w="lg" len="lg"/>
              <a:tailEnd type="none" w="lg" len="lg"/>
            </a:ln>
            <a:extLst/>
          </p:spPr>
        </p:cxnSp>
        <p:cxnSp>
          <p:nvCxnSpPr>
            <p:cNvPr id="41" name="Shape 194"/>
            <p:cNvCxnSpPr>
              <a:cxnSpLocks noChangeShapeType="1"/>
            </p:cNvCxnSpPr>
            <p:nvPr/>
          </p:nvCxnSpPr>
          <p:spPr bwMode="auto">
            <a:xfrm>
              <a:off x="8464137" y="4920747"/>
              <a:ext cx="669925" cy="2155825"/>
            </a:xfrm>
            <a:prstGeom prst="straightConnector1">
              <a:avLst/>
            </a:prstGeom>
            <a:grpFill/>
            <a:ln w="28575">
              <a:solidFill>
                <a:srgbClr val="000000"/>
              </a:solidFill>
              <a:round/>
              <a:headEnd type="none" w="lg" len="lg"/>
              <a:tailEnd type="none" w="lg" len="lg"/>
            </a:ln>
            <a:extLst/>
          </p:spPr>
        </p:cxnSp>
        <p:cxnSp>
          <p:nvCxnSpPr>
            <p:cNvPr id="42" name="Shape 195"/>
            <p:cNvCxnSpPr>
              <a:cxnSpLocks noChangeShapeType="1"/>
            </p:cNvCxnSpPr>
            <p:nvPr/>
          </p:nvCxnSpPr>
          <p:spPr bwMode="auto">
            <a:xfrm>
              <a:off x="8464137" y="6185985"/>
              <a:ext cx="515938" cy="0"/>
            </a:xfrm>
            <a:prstGeom prst="straightConnector1">
              <a:avLst/>
            </a:prstGeom>
            <a:grpFill/>
            <a:ln w="28575">
              <a:solidFill>
                <a:srgbClr val="000000"/>
              </a:solidFill>
              <a:round/>
              <a:headEnd type="none" w="lg" len="lg"/>
              <a:tailEnd type="none" w="lg" len="lg"/>
            </a:ln>
            <a:extLst/>
          </p:spPr>
        </p:cxnSp>
        <p:cxnSp>
          <p:nvCxnSpPr>
            <p:cNvPr id="43" name="Shape 196"/>
            <p:cNvCxnSpPr>
              <a:cxnSpLocks noChangeShapeType="1"/>
            </p:cNvCxnSpPr>
            <p:nvPr/>
          </p:nvCxnSpPr>
          <p:spPr bwMode="auto">
            <a:xfrm rot="10800000" flipH="1">
              <a:off x="8464137" y="5293810"/>
              <a:ext cx="669925" cy="892175"/>
            </a:xfrm>
            <a:prstGeom prst="straightConnector1">
              <a:avLst/>
            </a:prstGeom>
            <a:grpFill/>
            <a:ln w="28575">
              <a:solidFill>
                <a:srgbClr val="000000"/>
              </a:solidFill>
              <a:round/>
              <a:headEnd type="none" w="lg" len="lg"/>
              <a:tailEnd type="none" w="lg" len="lg"/>
            </a:ln>
            <a:extLst/>
          </p:spPr>
        </p:cxnSp>
        <p:cxnSp>
          <p:nvCxnSpPr>
            <p:cNvPr id="44" name="Shape 197"/>
            <p:cNvCxnSpPr>
              <a:cxnSpLocks noChangeShapeType="1"/>
            </p:cNvCxnSpPr>
            <p:nvPr/>
          </p:nvCxnSpPr>
          <p:spPr bwMode="auto">
            <a:xfrm rot="10800000" flipH="1">
              <a:off x="8464137" y="4030160"/>
              <a:ext cx="669925" cy="2155825"/>
            </a:xfrm>
            <a:prstGeom prst="straightConnector1">
              <a:avLst/>
            </a:prstGeom>
            <a:grpFill/>
            <a:ln w="28575">
              <a:solidFill>
                <a:srgbClr val="000000"/>
              </a:solidFill>
              <a:round/>
              <a:headEnd type="none" w="lg" len="lg"/>
              <a:tailEnd type="none" w="lg" len="lg"/>
            </a:ln>
            <a:extLst/>
          </p:spPr>
        </p:cxnSp>
        <p:cxnSp>
          <p:nvCxnSpPr>
            <p:cNvPr id="45" name="Shape 198"/>
            <p:cNvCxnSpPr>
              <a:cxnSpLocks noChangeShapeType="1"/>
            </p:cNvCxnSpPr>
            <p:nvPr/>
          </p:nvCxnSpPr>
          <p:spPr bwMode="auto">
            <a:xfrm>
              <a:off x="8464137" y="6185985"/>
              <a:ext cx="669925" cy="890587"/>
            </a:xfrm>
            <a:prstGeom prst="straightConnector1">
              <a:avLst/>
            </a:prstGeom>
            <a:grpFill/>
            <a:ln w="28575">
              <a:solidFill>
                <a:srgbClr val="000000"/>
              </a:solidFill>
              <a:round/>
              <a:headEnd type="none" w="lg" len="lg"/>
              <a:tailEnd type="none" w="lg" len="lg"/>
            </a:ln>
            <a:extLst/>
          </p:spPr>
        </p:cxnSp>
      </p:grpSp>
      <p:pic>
        <p:nvPicPr>
          <p:cNvPr id="47" name="Picture 46"/>
          <p:cNvPicPr>
            <a:picLocks noChangeAspect="1"/>
          </p:cNvPicPr>
          <p:nvPr/>
        </p:nvPicPr>
        <p:blipFill>
          <a:blip r:embed="rId6"/>
          <a:stretch>
            <a:fillRect/>
          </a:stretch>
        </p:blipFill>
        <p:spPr>
          <a:xfrm>
            <a:off x="11143750" y="6160928"/>
            <a:ext cx="3575637" cy="2072657"/>
          </a:xfrm>
          <a:prstGeom prst="rect">
            <a:avLst/>
          </a:prstGeom>
        </p:spPr>
      </p:pic>
    </p:spTree>
    <p:extLst>
      <p:ext uri="{BB962C8B-B14F-4D97-AF65-F5344CB8AC3E}">
        <p14:creationId xmlns:p14="http://schemas.microsoft.com/office/powerpoint/2010/main" val="199285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Experimental Setup</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153503274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5341" y="2237291"/>
            <a:ext cx="3786188" cy="298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Content Placeholder 2"/>
          <p:cNvSpPr txBox="1">
            <a:spLocks/>
          </p:cNvSpPr>
          <p:nvPr/>
        </p:nvSpPr>
        <p:spPr bwMode="auto">
          <a:xfrm>
            <a:off x="1460166"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CIFAR10</a:t>
            </a:r>
            <a:endParaRPr lang="en-US" kern="0" dirty="0">
              <a:solidFill>
                <a:srgbClr val="C988BB"/>
              </a:solidFill>
              <a:latin typeface="Myriad Pro Bold Condensed" charset="0"/>
              <a:ea typeface="Myriad Pro Bold Condensed" charset="0"/>
              <a:cs typeface="Myriad Pro Bold Condensed" charset="0"/>
            </a:endParaRPr>
          </a:p>
        </p:txBody>
      </p:sp>
      <p:sp>
        <p:nvSpPr>
          <p:cNvPr id="153604" name="TextBox 14"/>
          <p:cNvSpPr txBox="1">
            <a:spLocks noChangeArrowheads="1"/>
          </p:cNvSpPr>
          <p:nvPr/>
        </p:nvSpPr>
        <p:spPr bwMode="auto">
          <a:xfrm>
            <a:off x="1145841" y="6093328"/>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05"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64316" y="2289678"/>
            <a:ext cx="4392613" cy="293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ontent Placeholder 2"/>
          <p:cNvSpPr txBox="1">
            <a:spLocks/>
          </p:cNvSpPr>
          <p:nvPr/>
        </p:nvSpPr>
        <p:spPr bwMode="auto">
          <a:xfrm>
            <a:off x="10004091"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SVHN</a:t>
            </a:r>
            <a:endParaRPr lang="en-US" kern="0" dirty="0">
              <a:solidFill>
                <a:srgbClr val="C988BB"/>
              </a:solidFill>
              <a:latin typeface="Myriad Pro Bold Condensed" charset="0"/>
              <a:ea typeface="Myriad Pro Bold Condensed" charset="0"/>
              <a:cs typeface="Myriad Pro Bold Condensed" charset="0"/>
            </a:endParaRPr>
          </a:p>
        </p:txBody>
      </p:sp>
      <p:sp>
        <p:nvSpPr>
          <p:cNvPr id="153607" name="TextBox 14"/>
          <p:cNvSpPr txBox="1">
            <a:spLocks noChangeArrowheads="1"/>
          </p:cNvSpPr>
          <p:nvPr/>
        </p:nvSpPr>
        <p:spPr bwMode="auto">
          <a:xfrm>
            <a:off x="9688179" y="6093328"/>
            <a:ext cx="418345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604,388 Training Images</a:t>
            </a:r>
          </a:p>
        </p:txBody>
      </p:sp>
      <p:sp>
        <p:nvSpPr>
          <p:cNvPr id="18" name="Content Placeholder 2"/>
          <p:cNvSpPr txBox="1">
            <a:spLocks/>
          </p:cNvSpPr>
          <p:nvPr/>
        </p:nvSpPr>
        <p:spPr bwMode="auto">
          <a:xfrm>
            <a:off x="5730541" y="5486903"/>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Myriad Pro Bold Condensed" charset="0"/>
                <a:ea typeface="Myriad Pro Bold Condensed" charset="0"/>
                <a:cs typeface="Myriad Pro Bold Condensed" charset="0"/>
              </a:rPr>
              <a:t>CIFAR100</a:t>
            </a:r>
            <a:endParaRPr lang="en-US" kern="0" dirty="0">
              <a:solidFill>
                <a:srgbClr val="C988BB"/>
              </a:solidFill>
              <a:latin typeface="Myriad Pro Bold Condensed" charset="0"/>
              <a:ea typeface="Myriad Pro Bold Condensed" charset="0"/>
              <a:cs typeface="Myriad Pro Bold Condensed" charset="0"/>
            </a:endParaRPr>
          </a:p>
        </p:txBody>
      </p:sp>
      <p:sp>
        <p:nvSpPr>
          <p:cNvPr id="153610" name="TextBox 14"/>
          <p:cNvSpPr txBox="1">
            <a:spLocks noChangeArrowheads="1"/>
          </p:cNvSpPr>
          <p:nvPr/>
        </p:nvSpPr>
        <p:spPr bwMode="auto">
          <a:xfrm>
            <a:off x="5416216" y="6091741"/>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11" name="Picture 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6691" y="2237291"/>
            <a:ext cx="31908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itle 1"/>
          <p:cNvSpPr>
            <a:spLocks noGrp="1"/>
          </p:cNvSpPr>
          <p:nvPr>
            <p:ph type="title"/>
          </p:nvPr>
        </p:nvSpPr>
        <p:spPr>
          <a:xfrm>
            <a:off x="1005840" y="438150"/>
            <a:ext cx="12618720" cy="1590676"/>
          </a:xfrm>
        </p:spPr>
        <p:txBody>
          <a:bodyPr/>
          <a:lstStyle/>
          <a:p>
            <a:pPr>
              <a:defRPr/>
            </a:pPr>
            <a:r>
              <a:rPr lang="en-US" dirty="0" smtClean="0"/>
              <a:t>Datasets</a:t>
            </a:r>
            <a:endParaRPr lang="en-US" dirty="0"/>
          </a:p>
        </p:txBody>
      </p:sp>
    </p:spTree>
    <p:extLst>
      <p:ext uri="{BB962C8B-B14F-4D97-AF65-F5344CB8AC3E}">
        <p14:creationId xmlns:p14="http://schemas.microsoft.com/office/powerpoint/2010/main" val="17887130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Approaches</a:t>
            </a:r>
            <a:endParaRPr lang="en-US" dirty="0"/>
          </a:p>
        </p:txBody>
      </p:sp>
      <p:sp>
        <p:nvSpPr>
          <p:cNvPr id="11" name="Content Placeholder 2"/>
          <p:cNvSpPr>
            <a:spLocks noGrp="1"/>
          </p:cNvSpPr>
          <p:nvPr>
            <p:ph idx="1"/>
          </p:nvPr>
        </p:nvSpPr>
        <p:spPr>
          <a:xfrm>
            <a:off x="1715670" y="2793415"/>
            <a:ext cx="2603500" cy="960437"/>
          </a:xfrm>
        </p:spPr>
        <p:txBody>
          <a:bodyPr>
            <a:normAutofit/>
          </a:bodyPr>
          <a:lstStyle/>
          <a:p>
            <a:pPr marL="0" indent="0">
              <a:buFontTx/>
              <a:buNone/>
              <a:defRPr/>
            </a:pPr>
            <a:r>
              <a:rPr lang="en-US" sz="4500" b="1" dirty="0" smtClean="0">
                <a:solidFill>
                  <a:schemeClr val="accent1"/>
                </a:solidFill>
                <a:latin typeface="Avenir Next Condensed Bold" charset="0"/>
                <a:ea typeface="Avenir Next Condensed Bold" charset="0"/>
                <a:cs typeface="Avenir Next Condensed Bold" charset="0"/>
              </a:rPr>
              <a:t>Baseline</a:t>
            </a:r>
            <a:endParaRPr lang="en-US" sz="4500" b="1" dirty="0">
              <a:solidFill>
                <a:schemeClr val="accent1"/>
              </a:solidFill>
              <a:latin typeface="Avenir Next Condensed Bold" charset="0"/>
              <a:ea typeface="Avenir Next Condensed Bold" charset="0"/>
              <a:cs typeface="Avenir Next Condensed Bold" charset="0"/>
            </a:endParaRPr>
          </a:p>
        </p:txBody>
      </p:sp>
      <p:sp>
        <p:nvSpPr>
          <p:cNvPr id="37895" name="TextBox 9"/>
          <p:cNvSpPr txBox="1">
            <a:spLocks noChangeArrowheads="1"/>
          </p:cNvSpPr>
          <p:nvPr/>
        </p:nvSpPr>
        <p:spPr bwMode="auto">
          <a:xfrm>
            <a:off x="2969294" y="5614736"/>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dirty="0">
              <a:latin typeface="Avenir Next Condensed Demi Bold" charset="0"/>
            </a:endParaRPr>
          </a:p>
        </p:txBody>
      </p:sp>
      <p:sp>
        <p:nvSpPr>
          <p:cNvPr id="14" name="Content Placeholder 2"/>
          <p:cNvSpPr txBox="1">
            <a:spLocks/>
          </p:cNvSpPr>
          <p:nvPr/>
        </p:nvSpPr>
        <p:spPr bwMode="auto">
          <a:xfrm>
            <a:off x="1552038" y="4213641"/>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00B0F0"/>
                </a:solidFill>
                <a:latin typeface="Avenir Next Condensed Bold" charset="0"/>
                <a:ea typeface="Avenir Next Condensed Bold" charset="0"/>
                <a:cs typeface="Avenir Next Condensed Bold" charset="0"/>
              </a:rPr>
              <a:t>Katharopoulos18</a:t>
            </a:r>
            <a:endParaRPr lang="en-US" sz="4500" kern="0" dirty="0">
              <a:solidFill>
                <a:srgbClr val="00B0F0"/>
              </a:solidFill>
              <a:latin typeface="Avenir Next Condensed Bold" charset="0"/>
              <a:ea typeface="Avenir Next Condensed Bold" charset="0"/>
              <a:cs typeface="Avenir Next Condensed Bold" charset="0"/>
            </a:endParaRPr>
          </a:p>
        </p:txBody>
      </p:sp>
      <p:sp>
        <p:nvSpPr>
          <p:cNvPr id="15" name="Content Placeholder 2"/>
          <p:cNvSpPr txBox="1">
            <a:spLocks/>
          </p:cNvSpPr>
          <p:nvPr/>
        </p:nvSpPr>
        <p:spPr bwMode="auto">
          <a:xfrm>
            <a:off x="1715670" y="5652998"/>
            <a:ext cx="5824746"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C988BB"/>
                </a:solidFill>
                <a:latin typeface="Avenir Next Condensed Bold" charset="0"/>
                <a:ea typeface="Avenir Next Condensed Bold" charset="0"/>
                <a:cs typeface="Avenir Next Condensed Bold" charset="0"/>
              </a:rPr>
              <a:t>Selective-</a:t>
            </a:r>
            <a:r>
              <a:rPr lang="en-US" sz="4500" kern="0" dirty="0" err="1" smtClean="0">
                <a:solidFill>
                  <a:srgbClr val="C988BB"/>
                </a:solidFill>
                <a:latin typeface="Avenir Next Condensed Bold" charset="0"/>
                <a:ea typeface="Avenir Next Condensed Bold" charset="0"/>
                <a:cs typeface="Avenir Next Condensed Bold" charset="0"/>
              </a:rPr>
              <a:t>Backprop</a:t>
            </a:r>
            <a:r>
              <a:rPr lang="en-US" sz="4500" kern="0" dirty="0" smtClean="0">
                <a:solidFill>
                  <a:srgbClr val="C988BB"/>
                </a:solidFill>
                <a:latin typeface="Avenir Next Condensed Bold" charset="0"/>
                <a:ea typeface="Avenir Next Condensed Bold" charset="0"/>
                <a:cs typeface="Avenir Next Condensed Bold" charset="0"/>
              </a:rPr>
              <a:t> (Us)</a:t>
            </a:r>
            <a:endParaRPr lang="en-US" sz="4500" kern="0" dirty="0">
              <a:solidFill>
                <a:srgbClr val="C988BB"/>
              </a:solidFill>
              <a:latin typeface="Avenir Next Condensed Bold" charset="0"/>
              <a:ea typeface="Avenir Next Condensed Bold" charset="0"/>
              <a:cs typeface="Avenir Next Condensed Bold" charset="0"/>
            </a:endParaRPr>
          </a:p>
        </p:txBody>
      </p:sp>
      <p:sp>
        <p:nvSpPr>
          <p:cNvPr id="13" name="TextBox 12"/>
          <p:cNvSpPr txBox="1">
            <a:spLocks noChangeArrowheads="1"/>
          </p:cNvSpPr>
          <p:nvPr/>
        </p:nvSpPr>
        <p:spPr bwMode="auto">
          <a:xfrm>
            <a:off x="1715670" y="3434639"/>
            <a:ext cx="200247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No filtering</a:t>
            </a:r>
            <a:endParaRPr lang="en-US" altLang="x-none" sz="3300" dirty="0">
              <a:latin typeface="Avenir Next Condensed Demi Bold" charset="0"/>
              <a:ea typeface="Avenir Next Condensed Demi Bold" charset="0"/>
              <a:cs typeface="Avenir Next Condensed Demi Bold" charset="0"/>
            </a:endParaRPr>
          </a:p>
        </p:txBody>
      </p:sp>
      <p:sp>
        <p:nvSpPr>
          <p:cNvPr id="16" name="TextBox 15"/>
          <p:cNvSpPr txBox="1">
            <a:spLocks noChangeArrowheads="1"/>
          </p:cNvSpPr>
          <p:nvPr/>
        </p:nvSpPr>
        <p:spPr bwMode="auto">
          <a:xfrm>
            <a:off x="1715670" y="4873996"/>
            <a:ext cx="2732479"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Static selectivity</a:t>
            </a:r>
            <a:endParaRPr lang="en-US" altLang="x-none" sz="33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8240291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409" name="Picture 4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3422650"/>
            <a:ext cx="2082800" cy="1671638"/>
          </a:xfrm>
          <a:prstGeom prst="rect">
            <a:avLst/>
          </a:prstGeom>
          <a:solidFill>
            <a:schemeClr val="bg1"/>
          </a:solidFill>
          <a:ln>
            <a:noFill/>
          </a:ln>
        </p:spPr>
      </p:pic>
      <p:pic>
        <p:nvPicPr>
          <p:cNvPr id="145410"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3422650"/>
            <a:ext cx="2082800" cy="1671638"/>
          </a:xfrm>
          <a:prstGeom prst="rect">
            <a:avLst/>
          </a:prstGeom>
          <a:solidFill>
            <a:schemeClr val="bg1"/>
          </a:solidFill>
          <a:ln>
            <a:noFill/>
          </a:ln>
        </p:spPr>
      </p:pic>
      <p:pic>
        <p:nvPicPr>
          <p:cNvPr id="14541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3422650"/>
            <a:ext cx="2082800" cy="1671638"/>
          </a:xfrm>
          <a:prstGeom prst="rect">
            <a:avLst/>
          </a:prstGeom>
          <a:solidFill>
            <a:schemeClr val="bg1"/>
          </a:solidFill>
          <a:ln>
            <a:noFill/>
          </a:ln>
        </p:spPr>
      </p:pic>
      <p:pic>
        <p:nvPicPr>
          <p:cNvPr id="14541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3422650"/>
            <a:ext cx="2082800" cy="1671638"/>
          </a:xfrm>
          <a:prstGeom prst="rect">
            <a:avLst/>
          </a:prstGeom>
          <a:solidFill>
            <a:schemeClr val="bg1"/>
          </a:solidFill>
          <a:ln>
            <a:noFill/>
          </a:ln>
        </p:spPr>
      </p:pic>
      <p:pic>
        <p:nvPicPr>
          <p:cNvPr id="14541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3422650"/>
            <a:ext cx="2082800" cy="1671638"/>
          </a:xfrm>
          <a:prstGeom prst="rect">
            <a:avLst/>
          </a:prstGeom>
          <a:solidFill>
            <a:schemeClr val="bg1"/>
          </a:solidFill>
          <a:ln>
            <a:noFill/>
          </a:ln>
        </p:spPr>
      </p:pic>
      <p:pic>
        <p:nvPicPr>
          <p:cNvPr id="145414" name="Picture 3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3781425"/>
            <a:ext cx="2082800" cy="1671638"/>
          </a:xfrm>
          <a:prstGeom prst="rect">
            <a:avLst/>
          </a:prstGeom>
          <a:solidFill>
            <a:schemeClr val="bg1"/>
          </a:solidFill>
          <a:ln>
            <a:noFill/>
          </a:ln>
        </p:spPr>
      </p:pic>
      <p:pic>
        <p:nvPicPr>
          <p:cNvPr id="14541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3781425"/>
            <a:ext cx="2082800" cy="1671638"/>
          </a:xfrm>
          <a:prstGeom prst="rect">
            <a:avLst/>
          </a:prstGeom>
          <a:solidFill>
            <a:schemeClr val="bg1"/>
          </a:solidFill>
          <a:ln>
            <a:noFill/>
          </a:ln>
        </p:spPr>
      </p:pic>
      <p:pic>
        <p:nvPicPr>
          <p:cNvPr id="14541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3781425"/>
            <a:ext cx="2082800" cy="1671638"/>
          </a:xfrm>
          <a:prstGeom prst="rect">
            <a:avLst/>
          </a:prstGeom>
          <a:solidFill>
            <a:schemeClr val="bg1"/>
          </a:solidFill>
          <a:ln>
            <a:noFill/>
          </a:ln>
        </p:spPr>
      </p:pic>
      <p:pic>
        <p:nvPicPr>
          <p:cNvPr id="14541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3781425"/>
            <a:ext cx="2082800" cy="1671638"/>
          </a:xfrm>
          <a:prstGeom prst="rect">
            <a:avLst/>
          </a:prstGeom>
          <a:solidFill>
            <a:schemeClr val="bg1"/>
          </a:solidFill>
          <a:ln>
            <a:noFill/>
          </a:ln>
        </p:spPr>
      </p:pic>
      <p:pic>
        <p:nvPicPr>
          <p:cNvPr id="14541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3781425"/>
            <a:ext cx="2082800" cy="1671638"/>
          </a:xfrm>
          <a:prstGeom prst="rect">
            <a:avLst/>
          </a:prstGeom>
          <a:solidFill>
            <a:schemeClr val="bg1"/>
          </a:solidFill>
          <a:ln>
            <a:noFill/>
          </a:ln>
        </p:spPr>
      </p:pic>
      <p:pic>
        <p:nvPicPr>
          <p:cNvPr id="145419" name="Picture 34"/>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138613"/>
            <a:ext cx="2082800" cy="1671637"/>
          </a:xfrm>
          <a:prstGeom prst="rect">
            <a:avLst/>
          </a:prstGeom>
          <a:solidFill>
            <a:schemeClr val="bg1"/>
          </a:solidFill>
          <a:ln>
            <a:noFill/>
          </a:ln>
        </p:spPr>
      </p:pic>
      <p:pic>
        <p:nvPicPr>
          <p:cNvPr id="145420"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138613"/>
            <a:ext cx="2082800" cy="1671637"/>
          </a:xfrm>
          <a:prstGeom prst="rect">
            <a:avLst/>
          </a:prstGeom>
          <a:solidFill>
            <a:schemeClr val="bg1"/>
          </a:solidFill>
          <a:ln>
            <a:noFill/>
          </a:ln>
        </p:spPr>
      </p:pic>
      <p:pic>
        <p:nvPicPr>
          <p:cNvPr id="14542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138613"/>
            <a:ext cx="2082800" cy="1671637"/>
          </a:xfrm>
          <a:prstGeom prst="rect">
            <a:avLst/>
          </a:prstGeom>
          <a:solidFill>
            <a:schemeClr val="bg1"/>
          </a:solidFill>
          <a:ln>
            <a:noFill/>
          </a:ln>
        </p:spPr>
      </p:pic>
      <p:pic>
        <p:nvPicPr>
          <p:cNvPr id="14542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138613"/>
            <a:ext cx="2082800" cy="1671637"/>
          </a:xfrm>
          <a:prstGeom prst="rect">
            <a:avLst/>
          </a:prstGeom>
          <a:solidFill>
            <a:schemeClr val="bg1"/>
          </a:solidFill>
          <a:ln>
            <a:noFill/>
          </a:ln>
        </p:spPr>
      </p:pic>
      <p:pic>
        <p:nvPicPr>
          <p:cNvPr id="14542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138613"/>
            <a:ext cx="2082800" cy="1671637"/>
          </a:xfrm>
          <a:prstGeom prst="rect">
            <a:avLst/>
          </a:prstGeom>
          <a:solidFill>
            <a:schemeClr val="bg1"/>
          </a:solidFill>
          <a:ln>
            <a:noFill/>
          </a:ln>
        </p:spPr>
      </p:pic>
      <p:pic>
        <p:nvPicPr>
          <p:cNvPr id="145424" name="Picture 2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solidFill>
            <a:schemeClr val="bg1"/>
          </a:solidFill>
          <a:ln>
            <a:noFill/>
          </a:ln>
        </p:spPr>
      </p:pic>
      <p:pic>
        <p:nvPicPr>
          <p:cNvPr id="14542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solidFill>
            <a:schemeClr val="bg1"/>
          </a:solidFill>
          <a:ln>
            <a:noFill/>
          </a:ln>
        </p:spPr>
      </p:pic>
      <p:pic>
        <p:nvPicPr>
          <p:cNvPr id="14542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solidFill>
            <a:schemeClr val="bg1"/>
          </a:solidFill>
          <a:ln>
            <a:noFill/>
          </a:ln>
        </p:spPr>
      </p:pic>
      <p:pic>
        <p:nvPicPr>
          <p:cNvPr id="14542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solidFill>
            <a:schemeClr val="bg1"/>
          </a:solidFill>
          <a:ln>
            <a:noFill/>
          </a:ln>
        </p:spPr>
      </p:pic>
      <p:pic>
        <p:nvPicPr>
          <p:cNvPr id="14542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solidFill>
            <a:schemeClr val="bg1"/>
          </a:solidFill>
          <a:ln>
            <a:noFill/>
          </a:ln>
        </p:spPr>
      </p:pic>
      <p:sp>
        <p:nvSpPr>
          <p:cNvPr id="23" name="Title 1"/>
          <p:cNvSpPr>
            <a:spLocks noGrp="1"/>
          </p:cNvSpPr>
          <p:nvPr>
            <p:ph type="title"/>
          </p:nvPr>
        </p:nvSpPr>
        <p:spPr>
          <a:xfrm>
            <a:off x="1005840" y="438150"/>
            <a:ext cx="12618720" cy="1590676"/>
          </a:xfrm>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0551254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433" name="Picture 2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solidFill>
            <a:schemeClr val="bg1"/>
          </a:solidFill>
          <a:ln>
            <a:noFill/>
          </a:ln>
        </p:spPr>
      </p:pic>
      <p:pic>
        <p:nvPicPr>
          <p:cNvPr id="14643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solidFill>
            <a:schemeClr val="bg1"/>
          </a:solidFill>
          <a:ln>
            <a:noFill/>
          </a:ln>
        </p:spPr>
      </p:pic>
      <p:pic>
        <p:nvPicPr>
          <p:cNvPr id="14643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solidFill>
            <a:schemeClr val="bg1"/>
          </a:solidFill>
          <a:ln>
            <a:noFill/>
          </a:ln>
        </p:spPr>
      </p:pic>
      <p:pic>
        <p:nvPicPr>
          <p:cNvPr id="14643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solidFill>
            <a:schemeClr val="bg1"/>
          </a:solidFill>
          <a:ln>
            <a:noFill/>
          </a:ln>
        </p:spPr>
      </p:pic>
      <p:pic>
        <p:nvPicPr>
          <p:cNvPr id="14643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solidFill>
            <a:schemeClr val="bg1"/>
          </a:solidFill>
          <a:ln>
            <a:noFill/>
          </a:ln>
        </p:spPr>
      </p:pic>
      <p:sp>
        <p:nvSpPr>
          <p:cNvPr id="8" name="Title 1"/>
          <p:cNvSpPr>
            <a:spLocks noGrp="1"/>
          </p:cNvSpPr>
          <p:nvPr>
            <p:ph type="title"/>
          </p:nvPr>
        </p:nvSpPr>
        <p:spPr>
          <a:xfrm>
            <a:off x="1005840" y="438150"/>
            <a:ext cx="12618720" cy="1590676"/>
          </a:xfrm>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7207463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59713" y="4016375"/>
            <a:ext cx="4397375" cy="278288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2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66963" y="3941763"/>
            <a:ext cx="4398962" cy="278288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7"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Content Placeholder 2"/>
          <p:cNvSpPr txBox="1">
            <a:spLocks/>
          </p:cNvSpPr>
          <p:nvPr/>
        </p:nvSpPr>
        <p:spPr bwMode="auto">
          <a:xfrm>
            <a:off x="72866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P=0.2</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2" name="Content Placeholder 2"/>
          <p:cNvSpPr txBox="1">
            <a:spLocks/>
          </p:cNvSpPr>
          <p:nvPr/>
        </p:nvSpPr>
        <p:spPr bwMode="auto">
          <a:xfrm>
            <a:off x="349091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P=0.4</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3" name="Content Placeholder 2"/>
          <p:cNvSpPr txBox="1">
            <a:spLocks/>
          </p:cNvSpPr>
          <p:nvPr/>
        </p:nvSpPr>
        <p:spPr bwMode="auto">
          <a:xfrm>
            <a:off x="6276975"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4" name="Content Placeholder 2"/>
          <p:cNvSpPr txBox="1">
            <a:spLocks/>
          </p:cNvSpPr>
          <p:nvPr/>
        </p:nvSpPr>
        <p:spPr bwMode="auto">
          <a:xfrm>
            <a:off x="8912225"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P=0.2</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5" name="Content Placeholder 2"/>
          <p:cNvSpPr txBox="1">
            <a:spLocks/>
          </p:cNvSpPr>
          <p:nvPr/>
        </p:nvSpPr>
        <p:spPr bwMode="auto">
          <a:xfrm>
            <a:off x="11779250"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147469" name="TextBox 25"/>
          <p:cNvSpPr txBox="1">
            <a:spLocks noChangeArrowheads="1"/>
          </p:cNvSpPr>
          <p:nvPr/>
        </p:nvSpPr>
        <p:spPr bwMode="auto">
          <a:xfrm>
            <a:off x="7106653" y="2189163"/>
            <a:ext cx="576638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400" dirty="0">
                <a:latin typeface="Avenir Next Condensed Demi Bold" charset="0"/>
                <a:ea typeface="Avenir Next Condensed Demi Bold" charset="0"/>
                <a:cs typeface="Avenir Next Condensed Demi Bold" charset="0"/>
              </a:rPr>
              <a:t>Static selectivity = 3 / 5</a:t>
            </a:r>
          </a:p>
        </p:txBody>
      </p:sp>
      <p:pic>
        <p:nvPicPr>
          <p:cNvPr id="30" name="Picture 2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866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1700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2547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9091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7792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Title 1"/>
          <p:cNvSpPr>
            <a:spLocks noGrp="1"/>
          </p:cNvSpPr>
          <p:nvPr>
            <p:ph type="title"/>
          </p:nvPr>
        </p:nvSpPr>
        <p:spPr>
          <a:xfrm>
            <a:off x="1005840" y="438150"/>
            <a:ext cx="12618720" cy="1590676"/>
          </a:xfrm>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4221345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27"/>
                                        </p:tgtEl>
                                        <p:attrNameLst>
                                          <p:attrName>style.visibility</p:attrName>
                                        </p:attrNameLst>
                                      </p:cBhvr>
                                      <p:to>
                                        <p:strVal val="hidden"/>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28"/>
                                        </p:tgtEl>
                                        <p:attrNameLst>
                                          <p:attrName>style.visibility</p:attrName>
                                        </p:attrNameLst>
                                      </p:cBhvr>
                                      <p:to>
                                        <p:strVal val="hidden"/>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xit" presetSubtype="0" fill="hold" nodeType="clickEffect">
                                  <p:stCondLst>
                                    <p:cond delay="0"/>
                                  </p:stCondLst>
                                  <p:childTnLst>
                                    <p:set>
                                      <p:cBhvr>
                                        <p:cTn id="34" dur="1" fill="hold">
                                          <p:stCondLst>
                                            <p:cond delay="0"/>
                                          </p:stCondLst>
                                        </p:cTn>
                                        <p:tgtEl>
                                          <p:spTgt spid="27"/>
                                        </p:tgtEl>
                                        <p:attrNameLst>
                                          <p:attrName>style.visibility</p:attrName>
                                        </p:attrNameLst>
                                      </p:cBhvr>
                                      <p:to>
                                        <p:strVal val="hidden"/>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2" presetClass="exit" presetSubtype="4" fill="hold" nodeType="clickEffect">
                                  <p:stCondLst>
                                    <p:cond delay="0"/>
                                  </p:stCondLst>
                                  <p:childTnLst>
                                    <p:anim calcmode="lin" valueType="num">
                                      <p:cBhvr additive="base">
                                        <p:cTn id="38" dur="500"/>
                                        <p:tgtEl>
                                          <p:spTgt spid="19"/>
                                        </p:tgtEl>
                                        <p:attrNameLst>
                                          <p:attrName>ppt_x</p:attrName>
                                        </p:attrNameLst>
                                      </p:cBhvr>
                                      <p:tavLst>
                                        <p:tav tm="0">
                                          <p:val>
                                            <p:strVal val="ppt_x"/>
                                          </p:val>
                                        </p:tav>
                                        <p:tav tm="100000">
                                          <p:val>
                                            <p:strVal val="ppt_x"/>
                                          </p:val>
                                        </p:tav>
                                      </p:tavLst>
                                    </p:anim>
                                    <p:anim calcmode="lin" valueType="num">
                                      <p:cBhvr additive="base">
                                        <p:cTn id="39" dur="500"/>
                                        <p:tgtEl>
                                          <p:spTgt spid="19"/>
                                        </p:tgtEl>
                                        <p:attrNameLst>
                                          <p:attrName>ppt_y</p:attrName>
                                        </p:attrNameLst>
                                      </p:cBhvr>
                                      <p:tavLst>
                                        <p:tav tm="0">
                                          <p:val>
                                            <p:strVal val="ppt_y"/>
                                          </p:val>
                                        </p:tav>
                                        <p:tav tm="100000">
                                          <p:val>
                                            <p:strVal val="1+ppt_h/2"/>
                                          </p:val>
                                        </p:tav>
                                      </p:tavLst>
                                    </p:anim>
                                    <p:set>
                                      <p:cBhvr>
                                        <p:cTn id="40" dur="1" fill="hold">
                                          <p:stCondLst>
                                            <p:cond delay="499"/>
                                          </p:stCondLst>
                                        </p:cTn>
                                        <p:tgtEl>
                                          <p:spTgt spid="19"/>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16"/>
                                        </p:tgtEl>
                                        <p:attrNameLst>
                                          <p:attrName>ppt_x</p:attrName>
                                        </p:attrNameLst>
                                      </p:cBhvr>
                                      <p:tavLst>
                                        <p:tav tm="0">
                                          <p:val>
                                            <p:strVal val="ppt_x"/>
                                          </p:val>
                                        </p:tav>
                                        <p:tav tm="100000">
                                          <p:val>
                                            <p:strVal val="ppt_x"/>
                                          </p:val>
                                        </p:tav>
                                      </p:tavLst>
                                    </p:anim>
                                    <p:anim calcmode="lin" valueType="num">
                                      <p:cBhvr additive="base">
                                        <p:cTn id="43" dur="500"/>
                                        <p:tgtEl>
                                          <p:spTgt spid="16"/>
                                        </p:tgtEl>
                                        <p:attrNameLst>
                                          <p:attrName>ppt_y</p:attrName>
                                        </p:attrNameLst>
                                      </p:cBhvr>
                                      <p:tavLst>
                                        <p:tav tm="0">
                                          <p:val>
                                            <p:strVal val="ppt_y"/>
                                          </p:val>
                                        </p:tav>
                                        <p:tav tm="100000">
                                          <p:val>
                                            <p:strVal val="1+ppt_h/2"/>
                                          </p:val>
                                        </p:tav>
                                      </p:tavLst>
                                    </p:anim>
                                    <p:set>
                                      <p:cBhvr>
                                        <p:cTn id="44" dur="1" fill="hold">
                                          <p:stCondLst>
                                            <p:cond delay="499"/>
                                          </p:stCondLst>
                                        </p:cTn>
                                        <p:tgtEl>
                                          <p:spTgt spid="16"/>
                                        </p:tgtEl>
                                        <p:attrNameLst>
                                          <p:attrName>style.visibility</p:attrName>
                                        </p:attrNameLst>
                                      </p:cBhvr>
                                      <p:to>
                                        <p:strVal val="hidden"/>
                                      </p:to>
                                    </p:set>
                                  </p:childTnLst>
                                </p:cTn>
                              </p:par>
                              <p:par>
                                <p:cTn id="45" presetID="2" presetClass="exit" presetSubtype="4" fill="hold" nodeType="withEffect">
                                  <p:stCondLst>
                                    <p:cond delay="0"/>
                                  </p:stCondLst>
                                  <p:childTnLst>
                                    <p:anim calcmode="lin" valueType="num">
                                      <p:cBhvr additive="base">
                                        <p:cTn id="46" dur="500"/>
                                        <p:tgtEl>
                                          <p:spTgt spid="18"/>
                                        </p:tgtEl>
                                        <p:attrNameLst>
                                          <p:attrName>ppt_x</p:attrName>
                                        </p:attrNameLst>
                                      </p:cBhvr>
                                      <p:tavLst>
                                        <p:tav tm="0">
                                          <p:val>
                                            <p:strVal val="ppt_x"/>
                                          </p:val>
                                        </p:tav>
                                        <p:tav tm="100000">
                                          <p:val>
                                            <p:strVal val="ppt_x"/>
                                          </p:val>
                                        </p:tav>
                                      </p:tavLst>
                                    </p:anim>
                                    <p:anim calcmode="lin" valueType="num">
                                      <p:cBhvr additive="base">
                                        <p:cTn id="47" dur="500"/>
                                        <p:tgtEl>
                                          <p:spTgt spid="18"/>
                                        </p:tgtEl>
                                        <p:attrNameLst>
                                          <p:attrName>ppt_y</p:attrName>
                                        </p:attrNameLst>
                                      </p:cBhvr>
                                      <p:tavLst>
                                        <p:tav tm="0">
                                          <p:val>
                                            <p:strVal val="ppt_y"/>
                                          </p:val>
                                        </p:tav>
                                        <p:tav tm="100000">
                                          <p:val>
                                            <p:strVal val="1+ppt_h/2"/>
                                          </p:val>
                                        </p:tav>
                                      </p:tavLst>
                                    </p:anim>
                                    <p:set>
                                      <p:cBhvr>
                                        <p:cTn id="48" dur="1" fill="hold">
                                          <p:stCondLst>
                                            <p:cond delay="499"/>
                                          </p:stCondLst>
                                        </p:cTn>
                                        <p:tgtEl>
                                          <p:spTgt spid="18"/>
                                        </p:tgtEl>
                                        <p:attrNameLst>
                                          <p:attrName>style.visibility</p:attrName>
                                        </p:attrNameLst>
                                      </p:cBhvr>
                                      <p:to>
                                        <p:strVal val="hidden"/>
                                      </p:to>
                                    </p:set>
                                  </p:childTnLst>
                                </p:cTn>
                              </p:par>
                              <p:par>
                                <p:cTn id="49" presetID="2" presetClass="exit" presetSubtype="4" fill="hold" nodeType="withEffect">
                                  <p:stCondLst>
                                    <p:cond delay="0"/>
                                  </p:stCondLst>
                                  <p:childTnLst>
                                    <p:anim calcmode="lin" valueType="num">
                                      <p:cBhvr additive="base">
                                        <p:cTn id="50" dur="500"/>
                                        <p:tgtEl>
                                          <p:spTgt spid="17"/>
                                        </p:tgtEl>
                                        <p:attrNameLst>
                                          <p:attrName>ppt_x</p:attrName>
                                        </p:attrNameLst>
                                      </p:cBhvr>
                                      <p:tavLst>
                                        <p:tav tm="0">
                                          <p:val>
                                            <p:strVal val="ppt_x"/>
                                          </p:val>
                                        </p:tav>
                                        <p:tav tm="100000">
                                          <p:val>
                                            <p:strVal val="ppt_x"/>
                                          </p:val>
                                        </p:tav>
                                      </p:tavLst>
                                    </p:anim>
                                    <p:anim calcmode="lin" valueType="num">
                                      <p:cBhvr additive="base">
                                        <p:cTn id="51" dur="500"/>
                                        <p:tgtEl>
                                          <p:spTgt spid="17"/>
                                        </p:tgtEl>
                                        <p:attrNameLst>
                                          <p:attrName>ppt_y</p:attrName>
                                        </p:attrNameLst>
                                      </p:cBhvr>
                                      <p:tavLst>
                                        <p:tav tm="0">
                                          <p:val>
                                            <p:strVal val="ppt_y"/>
                                          </p:val>
                                        </p:tav>
                                        <p:tav tm="100000">
                                          <p:val>
                                            <p:strVal val="1+ppt_h/2"/>
                                          </p:val>
                                        </p:tav>
                                      </p:tavLst>
                                    </p:anim>
                                    <p:set>
                                      <p:cBhvr>
                                        <p:cTn id="52" dur="1" fill="hold">
                                          <p:stCondLst>
                                            <p:cond delay="499"/>
                                          </p:stCondLst>
                                        </p:cTn>
                                        <p:tgtEl>
                                          <p:spTgt spid="17"/>
                                        </p:tgtEl>
                                        <p:attrNameLst>
                                          <p:attrName>style.visibility</p:attrName>
                                        </p:attrNameLst>
                                      </p:cBhvr>
                                      <p:to>
                                        <p:strVal val="hidden"/>
                                      </p:to>
                                    </p:set>
                                  </p:childTnLst>
                                </p:cTn>
                              </p:par>
                              <p:par>
                                <p:cTn id="53" presetID="2" presetClass="exit" presetSubtype="4" fill="hold" nodeType="withEffect">
                                  <p:stCondLst>
                                    <p:cond delay="0"/>
                                  </p:stCondLst>
                                  <p:childTnLst>
                                    <p:anim calcmode="lin" valueType="num">
                                      <p:cBhvr additive="base">
                                        <p:cTn id="54" dur="500"/>
                                        <p:tgtEl>
                                          <p:spTgt spid="20"/>
                                        </p:tgtEl>
                                        <p:attrNameLst>
                                          <p:attrName>ppt_x</p:attrName>
                                        </p:attrNameLst>
                                      </p:cBhvr>
                                      <p:tavLst>
                                        <p:tav tm="0">
                                          <p:val>
                                            <p:strVal val="ppt_x"/>
                                          </p:val>
                                        </p:tav>
                                        <p:tav tm="100000">
                                          <p:val>
                                            <p:strVal val="ppt_x"/>
                                          </p:val>
                                        </p:tav>
                                      </p:tavLst>
                                    </p:anim>
                                    <p:anim calcmode="lin" valueType="num">
                                      <p:cBhvr additive="base">
                                        <p:cTn id="55" dur="500"/>
                                        <p:tgtEl>
                                          <p:spTgt spid="20"/>
                                        </p:tgtEl>
                                        <p:attrNameLst>
                                          <p:attrName>ppt_y</p:attrName>
                                        </p:attrNameLst>
                                      </p:cBhvr>
                                      <p:tavLst>
                                        <p:tav tm="0">
                                          <p:val>
                                            <p:strVal val="ppt_y"/>
                                          </p:val>
                                        </p:tav>
                                        <p:tav tm="100000">
                                          <p:val>
                                            <p:strVal val="1+ppt_h/2"/>
                                          </p:val>
                                        </p:tav>
                                      </p:tavLst>
                                    </p:anim>
                                    <p:set>
                                      <p:cBhvr>
                                        <p:cTn id="56" dur="1" fill="hold">
                                          <p:stCondLst>
                                            <p:cond delay="499"/>
                                          </p:stCondLst>
                                        </p:cTn>
                                        <p:tgtEl>
                                          <p:spTgt spid="20"/>
                                        </p:tgtEl>
                                        <p:attrNameLst>
                                          <p:attrName>style.visibility</p:attrName>
                                        </p:attrNameLst>
                                      </p:cBhvr>
                                      <p:to>
                                        <p:strVal val="hidden"/>
                                      </p:to>
                                    </p:set>
                                  </p:childTnLst>
                                </p:cTn>
                              </p:par>
                              <p:par>
                                <p:cTn id="57" presetID="0" presetClass="path" presetSubtype="0" accel="50000" decel="50000" fill="hold" nodeType="withEffect">
                                  <p:stCondLst>
                                    <p:cond delay="0"/>
                                  </p:stCondLst>
                                  <p:childTnLst>
                                    <p:animMotion origin="layout" path="M 0 0 L 0 0.81655 " pathEditMode="relative" ptsTypes="AA">
                                      <p:cBhvr>
                                        <p:cTn id="58" dur="2000" fill="hold"/>
                                        <p:tgtEl>
                                          <p:spTgt spid="30"/>
                                        </p:tgtEl>
                                        <p:attrNameLst>
                                          <p:attrName>ppt_x</p:attrName>
                                          <p:attrName>ppt_y</p:attrName>
                                        </p:attrNameLst>
                                      </p:cBhvr>
                                    </p:animMotion>
                                  </p:childTnLst>
                                </p:cTn>
                              </p:par>
                              <p:par>
                                <p:cTn id="59" presetID="0" presetClass="path" presetSubtype="0" accel="50000" decel="50000" fill="hold" nodeType="withEffect">
                                  <p:stCondLst>
                                    <p:cond delay="0"/>
                                  </p:stCondLst>
                                  <p:childTnLst>
                                    <p:animMotion origin="layout" path="M 0 0 L 0 0.81655 " pathEditMode="relative" ptsTypes="AA">
                                      <p:cBhvr>
                                        <p:cTn id="60" dur="2000" fill="hold"/>
                                        <p:tgtEl>
                                          <p:spTgt spid="33"/>
                                        </p:tgtEl>
                                        <p:attrNameLst>
                                          <p:attrName>ppt_x</p:attrName>
                                          <p:attrName>ppt_y</p:attrName>
                                        </p:attrNameLst>
                                      </p:cBhvr>
                                    </p:animMotion>
                                  </p:childTnLst>
                                </p:cTn>
                              </p:par>
                              <p:par>
                                <p:cTn id="61" presetID="0" presetClass="path" presetSubtype="0" accel="50000" decel="50000" fill="hold" nodeType="withEffect">
                                  <p:stCondLst>
                                    <p:cond delay="0"/>
                                  </p:stCondLst>
                                  <p:childTnLst>
                                    <p:animMotion origin="layout" path="M 0 0 L 0 0.81655 " pathEditMode="relative" ptsTypes="AA">
                                      <p:cBhvr>
                                        <p:cTn id="62" dur="2000" fill="hold"/>
                                        <p:tgtEl>
                                          <p:spTgt spid="32"/>
                                        </p:tgtEl>
                                        <p:attrNameLst>
                                          <p:attrName>ppt_x</p:attrName>
                                          <p:attrName>ppt_y</p:attrName>
                                        </p:attrNameLst>
                                      </p:cBhvr>
                                    </p:animMotion>
                                  </p:childTnLst>
                                </p:cTn>
                              </p:par>
                              <p:par>
                                <p:cTn id="63" presetID="0" presetClass="path" presetSubtype="0" accel="50000" decel="50000" fill="hold" nodeType="withEffect">
                                  <p:stCondLst>
                                    <p:cond delay="0"/>
                                  </p:stCondLst>
                                  <p:childTnLst>
                                    <p:animMotion origin="layout" path="M 0 0 L 0 0.81655 " pathEditMode="relative" ptsTypes="AA">
                                      <p:cBhvr>
                                        <p:cTn id="64" dur="2000" fill="hold"/>
                                        <p:tgtEl>
                                          <p:spTgt spid="31"/>
                                        </p:tgtEl>
                                        <p:attrNameLst>
                                          <p:attrName>ppt_x</p:attrName>
                                          <p:attrName>ppt_y</p:attrName>
                                        </p:attrNameLst>
                                      </p:cBhvr>
                                    </p:animMotion>
                                  </p:childTnLst>
                                </p:cTn>
                              </p:par>
                              <p:par>
                                <p:cTn id="65" presetID="0" presetClass="path" presetSubtype="0" accel="50000" decel="50000" fill="hold" nodeType="withEffect">
                                  <p:stCondLst>
                                    <p:cond delay="0"/>
                                  </p:stCondLst>
                                  <p:childTnLst>
                                    <p:animMotion origin="layout" path="M 0 0 L 0 0.81655 " pathEditMode="relative" ptsTypes="AA">
                                      <p:cBhvr>
                                        <p:cTn id="66" dur="2000" fill="hold"/>
                                        <p:tgtEl>
                                          <p:spTgt spid="34"/>
                                        </p:tgtEl>
                                        <p:attrNameLst>
                                          <p:attrName>ppt_x</p:attrName>
                                          <p:attrName>ppt_y</p:attrName>
                                        </p:attrNameLst>
                                      </p:cBhvr>
                                    </p:animMotion>
                                  </p:childTnLst>
                                </p:cTn>
                              </p:par>
                              <p:par>
                                <p:cTn id="67" presetID="1" presetClass="exit" presetSubtype="0" fill="hold" grpId="1" nodeType="withEffect">
                                  <p:stCondLst>
                                    <p:cond delay="0"/>
                                  </p:stCondLst>
                                  <p:childTnLst>
                                    <p:set>
                                      <p:cBhvr>
                                        <p:cTn id="68" dur="1" fill="hold">
                                          <p:stCondLst>
                                            <p:cond delay="0"/>
                                          </p:stCondLst>
                                        </p:cTn>
                                        <p:tgtEl>
                                          <p:spTgt spid="21"/>
                                        </p:tgtEl>
                                        <p:attrNameLst>
                                          <p:attrName>style.visibility</p:attrName>
                                        </p:attrNameLst>
                                      </p:cBhvr>
                                      <p:to>
                                        <p:strVal val="hidden"/>
                                      </p:to>
                                    </p:set>
                                  </p:childTnLst>
                                </p:cTn>
                              </p:par>
                              <p:par>
                                <p:cTn id="69" presetID="1" presetClass="exit" presetSubtype="0" fill="hold" grpId="1" nodeType="withEffect">
                                  <p:stCondLst>
                                    <p:cond delay="0"/>
                                  </p:stCondLst>
                                  <p:childTnLst>
                                    <p:set>
                                      <p:cBhvr>
                                        <p:cTn id="70" dur="1" fill="hold">
                                          <p:stCondLst>
                                            <p:cond delay="0"/>
                                          </p:stCondLst>
                                        </p:cTn>
                                        <p:tgtEl>
                                          <p:spTgt spid="22"/>
                                        </p:tgtEl>
                                        <p:attrNameLst>
                                          <p:attrName>style.visibility</p:attrName>
                                        </p:attrNameLst>
                                      </p:cBhvr>
                                      <p:to>
                                        <p:strVal val="hidden"/>
                                      </p:to>
                                    </p:set>
                                  </p:childTnLst>
                                </p:cTn>
                              </p:par>
                              <p:par>
                                <p:cTn id="71" presetID="1" presetClass="exit" presetSubtype="0" fill="hold" grpId="1" nodeType="withEffect">
                                  <p:stCondLst>
                                    <p:cond delay="0"/>
                                  </p:stCondLst>
                                  <p:childTnLst>
                                    <p:set>
                                      <p:cBhvr>
                                        <p:cTn id="72" dur="1" fill="hold">
                                          <p:stCondLst>
                                            <p:cond delay="0"/>
                                          </p:stCondLst>
                                        </p:cTn>
                                        <p:tgtEl>
                                          <p:spTgt spid="23"/>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4"/>
                                        </p:tgtEl>
                                        <p:attrNameLst>
                                          <p:attrName>style.visibility</p:attrName>
                                        </p:attrNameLst>
                                      </p:cBhvr>
                                      <p:to>
                                        <p:strVal val="hidden"/>
                                      </p:to>
                                    </p:set>
                                  </p:childTnLst>
                                </p:cTn>
                              </p:par>
                              <p:par>
                                <p:cTn id="75" presetID="1" presetClass="exit" presetSubtype="0" fill="hold" grpId="1" nodeType="withEffect">
                                  <p:stCondLst>
                                    <p:cond delay="0"/>
                                  </p:stCondLst>
                                  <p:childTnLst>
                                    <p:set>
                                      <p:cBhvr>
                                        <p:cTn id="76" dur="1" fill="hold">
                                          <p:stCondLst>
                                            <p:cond delay="0"/>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2" grpId="1"/>
      <p:bldP spid="23" grpId="0"/>
      <p:bldP spid="23" grpId="1"/>
      <p:bldP spid="24" grpId="0"/>
      <p:bldP spid="24" grpId="1"/>
      <p:bldP spid="25" grpId="0"/>
      <p:bldP spid="25" grpId="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8481" name="Picture 1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8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449738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Content Placeholder 2"/>
          <p:cNvSpPr txBox="1">
            <a:spLocks/>
          </p:cNvSpPr>
          <p:nvPr/>
        </p:nvSpPr>
        <p:spPr bwMode="auto">
          <a:xfrm>
            <a:off x="72866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P=0.9</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2" name="Content Placeholder 2"/>
          <p:cNvSpPr txBox="1">
            <a:spLocks/>
          </p:cNvSpPr>
          <p:nvPr/>
        </p:nvSpPr>
        <p:spPr bwMode="auto">
          <a:xfrm>
            <a:off x="3490913"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P=0.9</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3" name="Content Placeholder 2"/>
          <p:cNvSpPr txBox="1">
            <a:spLocks/>
          </p:cNvSpPr>
          <p:nvPr/>
        </p:nvSpPr>
        <p:spPr bwMode="auto">
          <a:xfrm>
            <a:off x="6276975"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P=0.1</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4" name="Content Placeholder 2"/>
          <p:cNvSpPr txBox="1">
            <a:spLocks/>
          </p:cNvSpPr>
          <p:nvPr/>
        </p:nvSpPr>
        <p:spPr bwMode="auto">
          <a:xfrm>
            <a:off x="8912225" y="3536950"/>
            <a:ext cx="19304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P=0.3</a:t>
            </a:r>
            <a:endParaRPr lang="en-US" sz="4500" kern="0" dirty="0">
              <a:solidFill>
                <a:srgbClr val="C988BB"/>
              </a:solidFill>
              <a:latin typeface="Myriad Pro Bold Condensed" charset="0"/>
              <a:ea typeface="Myriad Pro Bold Condensed" charset="0"/>
              <a:cs typeface="Myriad Pro Bold Condensed" charset="0"/>
            </a:endParaRPr>
          </a:p>
        </p:txBody>
      </p:sp>
      <p:sp>
        <p:nvSpPr>
          <p:cNvPr id="25" name="Content Placeholder 2"/>
          <p:cNvSpPr txBox="1">
            <a:spLocks/>
          </p:cNvSpPr>
          <p:nvPr/>
        </p:nvSpPr>
        <p:spPr bwMode="auto">
          <a:xfrm>
            <a:off x="11779250" y="3536950"/>
            <a:ext cx="1931988"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C988BB"/>
                </a:solidFill>
                <a:latin typeface="Myriad Pro Bold Condensed" charset="0"/>
                <a:ea typeface="Myriad Pro Bold Condensed" charset="0"/>
                <a:cs typeface="Myriad Pro Bold Condensed" charset="0"/>
              </a:rPr>
              <a:t>P=0.8</a:t>
            </a:r>
            <a:endParaRPr lang="en-US" sz="4500" kern="0" dirty="0">
              <a:solidFill>
                <a:srgbClr val="C988BB"/>
              </a:solidFill>
              <a:latin typeface="Myriad Pro Bold Condensed" charset="0"/>
              <a:ea typeface="Myriad Pro Bold Condensed" charset="0"/>
              <a:cs typeface="Myriad Pro Bold Condensed" charset="0"/>
            </a:endParaRPr>
          </a:p>
        </p:txBody>
      </p:sp>
      <p:pic>
        <p:nvPicPr>
          <p:cNvPr id="148491" name="Picture 29"/>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866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2"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1700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3"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2547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4"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0913"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8495"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779250" y="-2227263"/>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Box 25"/>
          <p:cNvSpPr txBox="1">
            <a:spLocks noChangeArrowheads="1"/>
          </p:cNvSpPr>
          <p:nvPr/>
        </p:nvSpPr>
        <p:spPr bwMode="auto">
          <a:xfrm>
            <a:off x="7106653" y="2189163"/>
            <a:ext cx="5766385"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400" dirty="0">
                <a:latin typeface="Avenir Next Condensed Demi Bold" charset="0"/>
                <a:ea typeface="Avenir Next Condensed Demi Bold" charset="0"/>
                <a:cs typeface="Avenir Next Condensed Demi Bold" charset="0"/>
              </a:rPr>
              <a:t>Static selectivity = </a:t>
            </a:r>
            <a:r>
              <a:rPr lang="en-US" altLang="x-none" sz="4400" dirty="0" smtClean="0">
                <a:latin typeface="Avenir Next Condensed Demi Bold" charset="0"/>
                <a:ea typeface="Avenir Next Condensed Demi Bold" charset="0"/>
                <a:cs typeface="Avenir Next Condensed Demi Bold" charset="0"/>
              </a:rPr>
              <a:t>1 </a:t>
            </a:r>
            <a:r>
              <a:rPr lang="en-US" altLang="x-none" sz="4400" dirty="0">
                <a:latin typeface="Avenir Next Condensed Demi Bold" charset="0"/>
                <a:ea typeface="Avenir Next Condensed Demi Bold" charset="0"/>
                <a:cs typeface="Avenir Next Condensed Demi Bold" charset="0"/>
              </a:rPr>
              <a:t>/ 5</a:t>
            </a:r>
          </a:p>
        </p:txBody>
      </p:sp>
      <p:sp>
        <p:nvSpPr>
          <p:cNvPr id="20" name="Title 1"/>
          <p:cNvSpPr>
            <a:spLocks noGrp="1"/>
          </p:cNvSpPr>
          <p:nvPr>
            <p:ph type="title"/>
          </p:nvPr>
        </p:nvSpPr>
        <p:spPr>
          <a:xfrm>
            <a:off x="1005840" y="438150"/>
            <a:ext cx="12618720" cy="1590676"/>
          </a:xfrm>
        </p:spPr>
        <p:txBody>
          <a:bodyPr/>
          <a:lstStyle/>
          <a:p>
            <a:pPr>
              <a:defRPr/>
            </a:pPr>
            <a:r>
              <a:rPr lang="en-US" smtClean="0"/>
              <a:t>Katharopoulos18’s approach</a:t>
            </a:r>
            <a:endParaRPr lang="en-US" dirty="0"/>
          </a:p>
        </p:txBody>
      </p:sp>
    </p:spTree>
    <p:extLst>
      <p:ext uri="{BB962C8B-B14F-4D97-AF65-F5344CB8AC3E}">
        <p14:creationId xmlns:p14="http://schemas.microsoft.com/office/powerpoint/2010/main" val="16762403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651"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79688" y="1887538"/>
            <a:ext cx="9317037" cy="621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1005840" y="438150"/>
            <a:ext cx="12618720" cy="1590676"/>
          </a:xfrm>
        </p:spPr>
        <p:txBody>
          <a:bodyPr/>
          <a:lstStyle/>
          <a:p>
            <a:pPr>
              <a:defRPr/>
            </a:pPr>
            <a:r>
              <a:rPr lang="en-US" smtClean="0"/>
              <a:t>SB saves </a:t>
            </a:r>
            <a:r>
              <a:rPr lang="en-US" dirty="0" smtClean="0"/>
              <a:t>training iterations on CIFAR10</a:t>
            </a:r>
            <a:endParaRPr lang="en-US" dirty="0"/>
          </a:p>
        </p:txBody>
      </p:sp>
    </p:spTree>
    <p:extLst>
      <p:ext uri="{BB962C8B-B14F-4D97-AF65-F5344CB8AC3E}">
        <p14:creationId xmlns:p14="http://schemas.microsoft.com/office/powerpoint/2010/main" val="2277944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699"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1887538"/>
            <a:ext cx="8743950" cy="582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1005840" y="438150"/>
            <a:ext cx="12618720" cy="1590676"/>
          </a:xfrm>
        </p:spPr>
        <p:txBody>
          <a:bodyPr/>
          <a:lstStyle/>
          <a:p>
            <a:pPr>
              <a:defRPr/>
            </a:pPr>
            <a:r>
              <a:rPr lang="en-US" dirty="0" smtClean="0"/>
              <a:t>SB saves training iterations on CIFAR100</a:t>
            </a:r>
            <a:endParaRPr lang="en-US" dirty="0"/>
          </a:p>
        </p:txBody>
      </p:sp>
    </p:spTree>
    <p:extLst>
      <p:ext uri="{BB962C8B-B14F-4D97-AF65-F5344CB8AC3E}">
        <p14:creationId xmlns:p14="http://schemas.microsoft.com/office/powerpoint/2010/main" val="1457907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7488" y="2781300"/>
            <a:ext cx="11501437" cy="344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1005840" y="438150"/>
            <a:ext cx="12618720" cy="1590676"/>
          </a:xfrm>
        </p:spPr>
        <p:txBody>
          <a:bodyPr/>
          <a:lstStyle/>
          <a:p>
            <a:pPr>
              <a:defRPr/>
            </a:pPr>
            <a:r>
              <a:rPr lang="en-US" dirty="0" smtClean="0"/>
              <a:t>SB accelerates training to target error rate</a:t>
            </a:r>
            <a:endParaRPr lang="en-US" dirty="0"/>
          </a:p>
        </p:txBody>
      </p:sp>
    </p:spTree>
    <p:extLst>
      <p:ext uri="{BB962C8B-B14F-4D97-AF65-F5344CB8AC3E}">
        <p14:creationId xmlns:p14="http://schemas.microsoft.com/office/powerpoint/2010/main" val="11236628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dirty="0" smtClean="0">
                <a:ea typeface="Avenir Next Condensed Demi Bold" charset="0"/>
                <a:cs typeface="Avenir Next Condensed Demi Bold" charset="0"/>
              </a:rPr>
              <a:t>DNN training analyzes many examples</a:t>
            </a:r>
            <a:endParaRPr lang="en-US" sz="5280" dirty="0">
              <a:ea typeface="Avenir Next Condensed Demi Bold" charset="0"/>
              <a:cs typeface="Avenir Next Condensed Demi Bold" charset="0"/>
            </a:endParaRPr>
          </a:p>
        </p:txBody>
      </p:sp>
      <p:pic>
        <p:nvPicPr>
          <p:cNvPr id="1945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5"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7"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9" name="Picture 2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0"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1"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2" name="Picture 7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3" name="Picture 7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3854450"/>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63835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Why does SB perform well?</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79088079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5890" name="Picture 10"/>
          <p:cNvPicPr>
            <a:picLocks noChangeAspect="1"/>
          </p:cNvPicPr>
          <p:nvPr/>
        </p:nvPicPr>
        <p:blipFill>
          <a:blip r:embed="rId3">
            <a:extLst>
              <a:ext uri="{28A0092B-C50C-407E-A947-70E740481C1C}">
                <a14:useLocalDpi xmlns:a14="http://schemas.microsoft.com/office/drawing/2010/main" val="0"/>
              </a:ext>
            </a:extLst>
          </a:blip>
          <a:srcRect l="62573" t="77338" r="3661" b="8594"/>
          <a:stretch>
            <a:fillRect/>
          </a:stretch>
        </p:blipFill>
        <p:spPr bwMode="auto">
          <a:xfrm>
            <a:off x="1404938" y="1966913"/>
            <a:ext cx="11420475"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p:nvPr/>
        </p:nvSpPr>
        <p:spPr bwMode="auto">
          <a:xfrm>
            <a:off x="1847850" y="2073275"/>
            <a:ext cx="5338763" cy="15224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5" name="Rectangle 14"/>
          <p:cNvSpPr/>
          <p:nvPr/>
        </p:nvSpPr>
        <p:spPr bwMode="auto">
          <a:xfrm>
            <a:off x="7332663" y="2065338"/>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6" name="Rectangle 15"/>
          <p:cNvSpPr/>
          <p:nvPr/>
        </p:nvSpPr>
        <p:spPr bwMode="auto">
          <a:xfrm>
            <a:off x="9266238" y="2065338"/>
            <a:ext cx="1625600" cy="3529012"/>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7" name="Rectangle 16"/>
          <p:cNvSpPr/>
          <p:nvPr/>
        </p:nvSpPr>
        <p:spPr bwMode="auto">
          <a:xfrm>
            <a:off x="3721100" y="4046538"/>
            <a:ext cx="1625600" cy="1531937"/>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8" name="Rectangle 17"/>
          <p:cNvSpPr/>
          <p:nvPr/>
        </p:nvSpPr>
        <p:spPr bwMode="auto">
          <a:xfrm>
            <a:off x="7366000" y="617696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9" name="Rectangle 18"/>
          <p:cNvSpPr/>
          <p:nvPr/>
        </p:nvSpPr>
        <p:spPr bwMode="auto">
          <a:xfrm>
            <a:off x="1865313" y="403066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0" name="Title 1"/>
          <p:cNvSpPr>
            <a:spLocks noGrp="1"/>
          </p:cNvSpPr>
          <p:nvPr>
            <p:ph type="title"/>
          </p:nvPr>
        </p:nvSpPr>
        <p:spPr>
          <a:xfrm>
            <a:off x="1005840" y="438150"/>
            <a:ext cx="12618720" cy="1590676"/>
          </a:xfrm>
        </p:spPr>
        <p:txBody>
          <a:bodyPr/>
          <a:lstStyle/>
          <a:p>
            <a:pPr>
              <a:defRPr/>
            </a:pPr>
            <a:r>
              <a:rPr lang="en-US" dirty="0" smtClean="0"/>
              <a:t>Which examples are hard?</a:t>
            </a:r>
            <a:endParaRPr lang="en-US" dirty="0"/>
          </a:p>
        </p:txBody>
      </p:sp>
    </p:spTree>
    <p:extLst>
      <p:ext uri="{BB962C8B-B14F-4D97-AF65-F5344CB8AC3E}">
        <p14:creationId xmlns:p14="http://schemas.microsoft.com/office/powerpoint/2010/main" val="1031397548"/>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p:cNvGrpSpPr>
          <p:nvPr/>
        </p:nvGrpSpPr>
        <p:grpSpPr bwMode="auto">
          <a:xfrm>
            <a:off x="1111250" y="3914775"/>
            <a:ext cx="6451600" cy="1257300"/>
            <a:chOff x="4451351" y="3057524"/>
            <a:chExt cx="6452519" cy="1257300"/>
          </a:xfrm>
        </p:grpSpPr>
        <p:pic>
          <p:nvPicPr>
            <p:cNvPr id="163853" name="Picture 9"/>
            <p:cNvPicPr>
              <a:picLocks noChangeAspect="1"/>
            </p:cNvPicPr>
            <p:nvPr/>
          </p:nvPicPr>
          <p:blipFill>
            <a:blip r:embed="rId3">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4" name="TextBox 10"/>
            <p:cNvSpPr txBox="1">
              <a:spLocks noChangeArrowheads="1"/>
            </p:cNvSpPr>
            <p:nvPr/>
          </p:nvSpPr>
          <p:spPr bwMode="auto">
            <a:xfrm>
              <a:off x="6502401" y="3119523"/>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[0.1, 0.3, 0.6]</a:t>
              </a:r>
            </a:p>
          </p:txBody>
        </p:sp>
      </p:grpSp>
      <p:grpSp>
        <p:nvGrpSpPr>
          <p:cNvPr id="8" name="Group 7"/>
          <p:cNvGrpSpPr>
            <a:grpSpLocks/>
          </p:cNvGrpSpPr>
          <p:nvPr/>
        </p:nvGrpSpPr>
        <p:grpSpPr bwMode="auto">
          <a:xfrm>
            <a:off x="1131888" y="2541588"/>
            <a:ext cx="6410325" cy="1200150"/>
            <a:chOff x="4514851" y="4386262"/>
            <a:chExt cx="6409655" cy="1200150"/>
          </a:xfrm>
        </p:grpSpPr>
        <p:pic>
          <p:nvPicPr>
            <p:cNvPr id="163851" name="Picture 8"/>
            <p:cNvPicPr>
              <a:picLocks noChangeAspect="1"/>
            </p:cNvPicPr>
            <p:nvPr/>
          </p:nvPicPr>
          <p:blipFill>
            <a:blip r:embed="rId3">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2" name="TextBox 11"/>
            <p:cNvSpPr txBox="1">
              <a:spLocks noChangeArrowheads="1"/>
            </p:cNvSpPr>
            <p:nvPr/>
          </p:nvSpPr>
          <p:spPr bwMode="auto">
            <a:xfrm>
              <a:off x="6523037" y="4478505"/>
              <a:ext cx="440146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 1, 0]</a:t>
              </a:r>
            </a:p>
          </p:txBody>
        </p:sp>
      </p:grpSp>
      <p:grpSp>
        <p:nvGrpSpPr>
          <p:cNvPr id="12" name="Group 11"/>
          <p:cNvGrpSpPr>
            <a:grpSpLocks/>
          </p:cNvGrpSpPr>
          <p:nvPr/>
        </p:nvGrpSpPr>
        <p:grpSpPr bwMode="auto">
          <a:xfrm>
            <a:off x="877888" y="5086350"/>
            <a:ext cx="8823325" cy="1693863"/>
            <a:chOff x="7561059" y="4637921"/>
            <a:chExt cx="8823008" cy="1693617"/>
          </a:xfrm>
        </p:grpSpPr>
        <p:pic>
          <p:nvPicPr>
            <p:cNvPr id="163849" name="Picture 2"/>
            <p:cNvPicPr>
              <a:picLocks noChangeAspect="1"/>
            </p:cNvPicPr>
            <p:nvPr/>
          </p:nvPicPr>
          <p:blipFill>
            <a:blip r:embed="rId4">
              <a:extLst>
                <a:ext uri="{28A0092B-C50C-407E-A947-70E740481C1C}">
                  <a14:useLocalDpi xmlns:a14="http://schemas.microsoft.com/office/drawing/2010/main" val="0"/>
                </a:ext>
              </a:extLst>
            </a:blip>
            <a:srcRect l="5875" t="88889" r="69225" b="5849"/>
            <a:stretch>
              <a:fillRect/>
            </a:stretch>
          </p:blipFill>
          <p:spPr bwMode="auto">
            <a:xfrm>
              <a:off x="7561059" y="4637921"/>
              <a:ext cx="4829947" cy="1693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0" name="TextBox 11"/>
            <p:cNvSpPr txBox="1">
              <a:spLocks noChangeArrowheads="1"/>
            </p:cNvSpPr>
            <p:nvPr/>
          </p:nvSpPr>
          <p:spPr bwMode="auto">
            <a:xfrm>
              <a:off x="11982138" y="4976897"/>
              <a:ext cx="440192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6000">
                  <a:latin typeface="Myriad Pro Bold Condensed" charset="0"/>
                  <a:ea typeface="Myriad Pro Bold Condensed" charset="0"/>
                  <a:cs typeface="Myriad Pro Bold Condensed" charset="0"/>
                </a:rPr>
                <a:t>= 0.3</a:t>
              </a:r>
            </a:p>
          </p:txBody>
        </p:sp>
      </p:grpSp>
      <p:pic>
        <p:nvPicPr>
          <p:cNvPr id="2" name="Picture 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642225" y="2541588"/>
            <a:ext cx="6588125" cy="4392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a:spLocks noChangeArrowheads="1"/>
          </p:cNvSpPr>
          <p:nvPr/>
        </p:nvSpPr>
        <p:spPr bwMode="auto">
          <a:xfrm>
            <a:off x="1822450" y="3213100"/>
            <a:ext cx="5530850" cy="193899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000" dirty="0">
                <a:latin typeface="Avenir Next Condensed Demi Bold" charset="0"/>
                <a:ea typeface="Avenir Next Condensed Demi Bold" charset="0"/>
                <a:cs typeface="Avenir Next Condensed Demi Bold" charset="0"/>
              </a:rPr>
              <a:t>1% examples correct w/ Baseline</a:t>
            </a:r>
          </a:p>
          <a:p>
            <a:r>
              <a:rPr lang="en-US" altLang="x-none" sz="4000" dirty="0">
                <a:latin typeface="Avenir Next Condensed Demi Bold" charset="0"/>
                <a:ea typeface="Avenir Next Condensed Demi Bold" charset="0"/>
                <a:cs typeface="Avenir Next Condensed Demi Bold" charset="0"/>
              </a:rPr>
              <a:t>29% examples correct w/ SB</a:t>
            </a:r>
          </a:p>
        </p:txBody>
      </p:sp>
      <p:cxnSp>
        <p:nvCxnSpPr>
          <p:cNvPr id="7" name="Straight Arrow Connector 6"/>
          <p:cNvCxnSpPr/>
          <p:nvPr/>
        </p:nvCxnSpPr>
        <p:spPr>
          <a:xfrm>
            <a:off x="7353300" y="3976688"/>
            <a:ext cx="2347913" cy="2233612"/>
          </a:xfrm>
          <a:prstGeom prst="straightConnector1">
            <a:avLst/>
          </a:prstGeom>
          <a:ln w="381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a:spLocks noGrp="1"/>
          </p:cNvSpPr>
          <p:nvPr>
            <p:ph type="title"/>
          </p:nvPr>
        </p:nvSpPr>
        <p:spPr>
          <a:xfrm>
            <a:off x="1005840" y="438150"/>
            <a:ext cx="12618720" cy="1590676"/>
          </a:xfrm>
        </p:spPr>
        <p:txBody>
          <a:bodyPr/>
          <a:lstStyle/>
          <a:p>
            <a:pPr>
              <a:defRPr/>
            </a:pPr>
            <a:r>
              <a:rPr lang="en-US" dirty="0" smtClean="0"/>
              <a:t>SB on CIFAR10 focuses on hard examples</a:t>
            </a:r>
            <a:endParaRPr lang="en-US" dirty="0"/>
          </a:p>
        </p:txBody>
      </p:sp>
    </p:spTree>
    <p:extLst>
      <p:ext uri="{BB962C8B-B14F-4D97-AF65-F5344CB8AC3E}">
        <p14:creationId xmlns:p14="http://schemas.microsoft.com/office/powerpoint/2010/main" val="1721160312"/>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xit" presetSubtype="0" fill="hold" nodeType="click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par>
                                <p:cTn id="25" presetID="1" presetClass="exit" presetSubtype="0" fill="hold" nodeType="withEffect">
                                  <p:stCondLst>
                                    <p:cond delay="0"/>
                                  </p:stCondLst>
                                  <p:childTnLst>
                                    <p:set>
                                      <p:cBhvr>
                                        <p:cTn id="26" dur="1" fill="hold">
                                          <p:stCondLst>
                                            <p:cond delay="0"/>
                                          </p:stCondLst>
                                        </p:cTn>
                                        <p:tgtEl>
                                          <p:spTgt spid="12"/>
                                        </p:tgtEl>
                                        <p:attrNameLst>
                                          <p:attrName>style.visibility</p:attrName>
                                        </p:attrNameLst>
                                      </p:cBhvr>
                                      <p:to>
                                        <p:strVal val="hidden"/>
                                      </p:to>
                                    </p:set>
                                  </p:childTnLst>
                                </p:cTn>
                              </p:par>
                              <p:par>
                                <p:cTn id="27" presetID="1" presetClass="entr" presetSubtype="0"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SB on CIFAR10 focuses on hard examples</a:t>
            </a:r>
            <a:endParaRPr lang="en-US" dirty="0"/>
          </a:p>
        </p:txBody>
      </p:sp>
      <p:pic>
        <p:nvPicPr>
          <p:cNvPr id="450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3639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37246" y="2542006"/>
            <a:ext cx="6800850" cy="453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7866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easy?</a:t>
            </a:r>
            <a:endParaRPr lang="en-US" dirty="0"/>
          </a:p>
        </p:txBody>
      </p:sp>
      <p:pic>
        <p:nvPicPr>
          <p:cNvPr id="47109" name="Picture 26"/>
          <p:cNvPicPr>
            <a:picLocks noChangeAspect="1"/>
          </p:cNvPicPr>
          <p:nvPr/>
        </p:nvPicPr>
        <p:blipFill rotWithShape="1">
          <a:blip r:embed="rId3">
            <a:extLst>
              <a:ext uri="{28A0092B-C50C-407E-A947-70E740481C1C}">
                <a14:useLocalDpi xmlns:a14="http://schemas.microsoft.com/office/drawing/2010/main" val="0"/>
              </a:ext>
            </a:extLst>
          </a:blip>
          <a:srcRect l="29173" t="77338" r="37427" b="8594"/>
          <a:stretch/>
        </p:blipFill>
        <p:spPr bwMode="auto">
          <a:xfrm>
            <a:off x="1780674" y="1967243"/>
            <a:ext cx="11295564"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Which images are hard?</a:t>
            </a:r>
            <a:endParaRPr lang="en-US" dirty="0"/>
          </a:p>
        </p:txBody>
      </p:sp>
      <p:pic>
        <p:nvPicPr>
          <p:cNvPr id="49157" name="Picture 10"/>
          <p:cNvPicPr>
            <a:picLocks noChangeAspect="1"/>
          </p:cNvPicPr>
          <p:nvPr/>
        </p:nvPicPr>
        <p:blipFill>
          <a:blip r:embed="rId3">
            <a:extLst>
              <a:ext uri="{28A0092B-C50C-407E-A947-70E740481C1C}">
                <a14:useLocalDpi xmlns:a14="http://schemas.microsoft.com/office/drawing/2010/main" val="0"/>
              </a:ext>
            </a:extLst>
          </a:blip>
          <a:srcRect l="62573" t="77338" r="3661" b="8594"/>
          <a:stretch>
            <a:fillRect/>
          </a:stretch>
        </p:blipFill>
        <p:spPr bwMode="auto">
          <a:xfrm>
            <a:off x="1404938" y="1967243"/>
            <a:ext cx="11420475" cy="6345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p:nvPr/>
        </p:nvSpPr>
        <p:spPr bwMode="auto">
          <a:xfrm>
            <a:off x="1847850" y="2073605"/>
            <a:ext cx="5338763" cy="1522413"/>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5" name="Rectangle 14"/>
          <p:cNvSpPr/>
          <p:nvPr/>
        </p:nvSpPr>
        <p:spPr bwMode="auto">
          <a:xfrm>
            <a:off x="7332663" y="2065668"/>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6" name="Rectangle 15"/>
          <p:cNvSpPr/>
          <p:nvPr/>
        </p:nvSpPr>
        <p:spPr bwMode="auto">
          <a:xfrm>
            <a:off x="9266238" y="2065668"/>
            <a:ext cx="1625600" cy="3529012"/>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7" name="Rectangle 16"/>
          <p:cNvSpPr/>
          <p:nvPr/>
        </p:nvSpPr>
        <p:spPr bwMode="auto">
          <a:xfrm>
            <a:off x="3721100" y="4046868"/>
            <a:ext cx="1625600" cy="1531937"/>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8" name="Rectangle 17"/>
          <p:cNvSpPr/>
          <p:nvPr/>
        </p:nvSpPr>
        <p:spPr bwMode="auto">
          <a:xfrm>
            <a:off x="7366000" y="61772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
        <p:nvSpPr>
          <p:cNvPr id="19" name="Rectangle 18"/>
          <p:cNvSpPr/>
          <p:nvPr/>
        </p:nvSpPr>
        <p:spPr bwMode="auto">
          <a:xfrm>
            <a:off x="1865313" y="4030993"/>
            <a:ext cx="1625600" cy="1530350"/>
          </a:xfrm>
          <a:prstGeom prst="rect">
            <a:avLst/>
          </a:prstGeom>
          <a:noFill/>
          <a:ln w="57150" cap="flat" cmpd="sng" algn="ctr">
            <a:solidFill>
              <a:schemeClr val="tx1">
                <a:lumMod val="50000"/>
                <a:lumOff val="50000"/>
              </a:schemeClr>
            </a:solidFill>
            <a:prstDash val="dash"/>
            <a:round/>
            <a:headEnd type="none" w="med" len="med"/>
            <a:tailEnd type="none" w="med" len="med"/>
          </a:ln>
          <a:effectLst/>
          <a:extLst/>
        </p:spPr>
        <p:txBody>
          <a:bodyPr/>
          <a:lstStyle/>
          <a:p>
            <a:pPr eaLnBrk="1" hangingPunct="1">
              <a:defRPr/>
            </a:pPr>
            <a:endParaRPr lang="en-US" sz="3200" dirty="0">
              <a:latin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xit" presetSubtype="0" fill="hold" grpId="1" nodeType="withEffect">
                                  <p:stCondLst>
                                    <p:cond delay="0"/>
                                  </p:stCondLst>
                                  <p:childTnLst>
                                    <p:set>
                                      <p:cBhvr>
                                        <p:cTn id="18" dur="1" fill="hold">
                                          <p:stCondLst>
                                            <p:cond delay="0"/>
                                          </p:stCondLst>
                                        </p:cTn>
                                        <p:tgtEl>
                                          <p:spTgt spid="16"/>
                                        </p:tgtEl>
                                        <p:attrNameLst>
                                          <p:attrName>style.visibility</p:attrName>
                                        </p:attrNameLst>
                                      </p:cBhvr>
                                      <p:to>
                                        <p:strVal val="hidden"/>
                                      </p:to>
                                    </p:set>
                                  </p:childTnLst>
                                </p:cTn>
                              </p:par>
                              <p:par>
                                <p:cTn id="19" presetID="1" presetClass="exit" presetSubtype="0" fill="hold" grpId="1" nodeType="withEffect">
                                  <p:stCondLst>
                                    <p:cond delay="0"/>
                                  </p:stCondLst>
                                  <p:childTnLst>
                                    <p:set>
                                      <p:cBhvr>
                                        <p:cTn id="20" dur="1" fill="hold">
                                          <p:stCondLst>
                                            <p:cond delay="0"/>
                                          </p:stCondLst>
                                        </p:cTn>
                                        <p:tgtEl>
                                          <p:spTgt spid="12"/>
                                        </p:tgtEl>
                                        <p:attrNameLst>
                                          <p:attrName>style.visibility</p:attrName>
                                        </p:attrNameLst>
                                      </p:cBhvr>
                                      <p:to>
                                        <p:strVal val="hidden"/>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xit" presetSubtype="0" fill="hold" grpId="1" nodeType="withEffect">
                                  <p:stCondLst>
                                    <p:cond delay="0"/>
                                  </p:stCondLst>
                                  <p:childTnLst>
                                    <p:set>
                                      <p:cBhvr>
                                        <p:cTn id="26" dur="1" fill="hold">
                                          <p:stCondLst>
                                            <p:cond delay="0"/>
                                          </p:stCondLst>
                                        </p:cTn>
                                        <p:tgtEl>
                                          <p:spTgt spid="1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18"/>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5" grpId="0" animBg="1"/>
      <p:bldP spid="15" grpId="1" animBg="1"/>
      <p:bldP spid="16" grpId="0" animBg="1"/>
      <p:bldP spid="16" grpId="1" animBg="1"/>
      <p:bldP spid="17" grpId="0" animBg="1"/>
      <p:bldP spid="17" grpId="1" animBg="1"/>
      <p:bldP spid="18" grpId="0" animBg="1"/>
      <p:bldP spid="18" grpId="1" animBg="1"/>
      <p:bldP spid="1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818147" y="5498181"/>
            <a:ext cx="13093116" cy="1371600"/>
          </a:xfrm>
          <a:prstGeom prst="rect">
            <a:avLst/>
          </a:prstGeom>
        </p:spPr>
        <p:txBody>
          <a:bodyPr vert="horz" lIns="91440" tIns="45720" rIns="91440" bIns="45720" rtlCol="0" anchor="b">
            <a:noAutofit/>
          </a:bodyPr>
          <a:lstStyle>
            <a:lvl1pPr algn="ctr" defTabSz="1097280" rtl="0" eaLnBrk="1" latinLnBrk="0" hangingPunct="1">
              <a:lnSpc>
                <a:spcPct val="90000"/>
              </a:lnSpc>
              <a:spcBef>
                <a:spcPct val="0"/>
              </a:spcBef>
              <a:buNone/>
              <a:defRPr sz="7200" b="1" i="0" kern="1200">
                <a:solidFill>
                  <a:schemeClr val="tx1"/>
                </a:solidFill>
                <a:latin typeface="Avenir Next Condensed Demi Bold" charset="0"/>
                <a:ea typeface="+mj-ea"/>
                <a:cs typeface="+mj-cs"/>
              </a:defRPr>
            </a:lvl1pPr>
          </a:lstStyle>
          <a:p>
            <a:pPr algn="l" fontAlgn="auto">
              <a:spcAft>
                <a:spcPts val="0"/>
              </a:spcAft>
              <a:defRPr/>
            </a:pPr>
            <a:r>
              <a:rPr lang="en-US" sz="7000" dirty="0" smtClean="0">
                <a:solidFill>
                  <a:srgbClr val="C988BB"/>
                </a:solidFill>
                <a:ea typeface="Avenir Next Condensed Demi Bold" charset="0"/>
                <a:cs typeface="Avenir Next Condensed Demi Bold" charset="0"/>
              </a:rPr>
              <a:t>Is SB robust to label error?</a:t>
            </a:r>
            <a:endParaRPr lang="en-US" sz="7000" dirty="0">
              <a:solidFill>
                <a:srgbClr val="C988BB"/>
              </a:solidFill>
              <a:ea typeface="Avenir Next Condensed Demi Bold" charset="0"/>
              <a:cs typeface="Avenir Next Condensed Demi Bold" charset="0"/>
            </a:endParaRPr>
          </a:p>
        </p:txBody>
      </p:sp>
    </p:spTree>
    <p:extLst>
      <p:ext uri="{BB962C8B-B14F-4D97-AF65-F5344CB8AC3E}">
        <p14:creationId xmlns:p14="http://schemas.microsoft.com/office/powerpoint/2010/main" val="155249685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9747"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38438" y="1887538"/>
            <a:ext cx="8999537" cy="5999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le 1"/>
          <p:cNvSpPr>
            <a:spLocks noGrp="1"/>
          </p:cNvSpPr>
          <p:nvPr>
            <p:ph type="title"/>
          </p:nvPr>
        </p:nvSpPr>
        <p:spPr>
          <a:xfrm>
            <a:off x="1005840" y="438150"/>
            <a:ext cx="12618720" cy="1590676"/>
          </a:xfrm>
        </p:spPr>
        <p:txBody>
          <a:bodyPr/>
          <a:lstStyle/>
          <a:p>
            <a:pPr>
              <a:defRPr/>
            </a:pPr>
            <a:r>
              <a:rPr lang="en-US" dirty="0" smtClean="0"/>
              <a:t>SB is robust to </a:t>
            </a:r>
            <a:r>
              <a:rPr lang="en-US" dirty="0" err="1" smtClean="0"/>
              <a:t>modust</a:t>
            </a:r>
            <a:r>
              <a:rPr lang="en-US" dirty="0" smtClean="0"/>
              <a:t> amounts of error</a:t>
            </a:r>
            <a:endParaRPr lang="en-US" dirty="0"/>
          </a:p>
        </p:txBody>
      </p:sp>
    </p:spTree>
    <p:extLst>
      <p:ext uri="{BB962C8B-B14F-4D97-AF65-F5344CB8AC3E}">
        <p14:creationId xmlns:p14="http://schemas.microsoft.com/office/powerpoint/2010/main" val="21383414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a:t>SB is robust to </a:t>
            </a:r>
            <a:r>
              <a:rPr lang="en-US" dirty="0" err="1"/>
              <a:t>modust</a:t>
            </a:r>
            <a:r>
              <a:rPr lang="en-US" dirty="0"/>
              <a:t> amounts of error</a:t>
            </a:r>
            <a:endParaRPr lang="en-US" dirty="0"/>
          </a:p>
        </p:txBody>
      </p:sp>
      <p:pic>
        <p:nvPicPr>
          <p:cNvPr id="51205"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6151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6" name="Picture 6"/>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3063"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07" name="Picture 7"/>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967288" y="3419308"/>
            <a:ext cx="4492625" cy="2994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12"/>
          <p:cNvSpPr txBox="1">
            <a:spLocks noChangeArrowheads="1"/>
          </p:cNvSpPr>
          <p:nvPr/>
        </p:nvSpPr>
        <p:spPr bwMode="auto">
          <a:xfrm>
            <a:off x="1299077" y="2693988"/>
            <a:ext cx="30780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0.1% Randomized</a:t>
            </a:r>
            <a:endParaRPr lang="en-US" altLang="x-none" sz="3300" dirty="0">
              <a:latin typeface="Avenir Next Condensed Demi Bold" charset="0"/>
              <a:ea typeface="Avenir Next Condensed Demi Bold" charset="0"/>
              <a:cs typeface="Avenir Next Condensed Demi Bold" charset="0"/>
            </a:endParaRPr>
          </a:p>
        </p:txBody>
      </p:sp>
      <p:sp>
        <p:nvSpPr>
          <p:cNvPr id="10" name="TextBox 12"/>
          <p:cNvSpPr txBox="1">
            <a:spLocks noChangeArrowheads="1"/>
          </p:cNvSpPr>
          <p:nvPr/>
        </p:nvSpPr>
        <p:spPr bwMode="auto">
          <a:xfrm>
            <a:off x="6159274" y="2693988"/>
            <a:ext cx="2762295"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 Randomized</a:t>
            </a:r>
            <a:endParaRPr lang="en-US" altLang="x-none" sz="3300" dirty="0">
              <a:latin typeface="Avenir Next Condensed Demi Bold" charset="0"/>
              <a:ea typeface="Avenir Next Condensed Demi Bold" charset="0"/>
              <a:cs typeface="Avenir Next Condensed Demi Bold" charset="0"/>
            </a:endParaRPr>
          </a:p>
        </p:txBody>
      </p:sp>
      <p:sp>
        <p:nvSpPr>
          <p:cNvPr id="11" name="TextBox 12"/>
          <p:cNvSpPr txBox="1">
            <a:spLocks noChangeArrowheads="1"/>
          </p:cNvSpPr>
          <p:nvPr/>
        </p:nvSpPr>
        <p:spPr bwMode="auto">
          <a:xfrm>
            <a:off x="10570146" y="2693988"/>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10% Randomized</a:t>
            </a:r>
            <a:endParaRPr lang="en-US" altLang="x-none" sz="3300" dirty="0">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120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1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404095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475" y="438150"/>
            <a:ext cx="13155613" cy="1590675"/>
          </a:xfrm>
        </p:spPr>
        <p:txBody>
          <a:bodyPr rtlCol="0">
            <a:normAutofit/>
          </a:bodyPr>
          <a:lstStyle/>
          <a:p>
            <a:pPr defTabSz="1097280" eaLnBrk="1" fontAlgn="auto" hangingPunct="1">
              <a:spcAft>
                <a:spcPts val="0"/>
              </a:spcAft>
              <a:defRPr/>
            </a:pPr>
            <a:r>
              <a:rPr lang="en-US" sz="5280" b="1" dirty="0" smtClean="0">
                <a:solidFill>
                  <a:srgbClr val="C988BB"/>
                </a:solidFill>
              </a:rPr>
              <a:t>Selective-</a:t>
            </a:r>
            <a:r>
              <a:rPr lang="en-US" sz="5280" b="1" dirty="0" err="1" smtClean="0">
                <a:solidFill>
                  <a:srgbClr val="C988BB"/>
                </a:solidFill>
              </a:rPr>
              <a:t>Backprop</a:t>
            </a:r>
            <a:r>
              <a:rPr lang="en-US" sz="5280" dirty="0" smtClean="0"/>
              <a:t> prioritizes </a:t>
            </a:r>
            <a:r>
              <a:rPr lang="en-US" sz="5280" dirty="0" smtClean="0"/>
              <a:t>useful examples</a:t>
            </a:r>
            <a:endParaRPr lang="en-US" sz="5280" dirty="0"/>
          </a:p>
        </p:txBody>
      </p:sp>
      <p:pic>
        <p:nvPicPr>
          <p:cNvPr id="2150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7"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0"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2"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3"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0175138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Future work</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Selective-</a:t>
            </a:r>
            <a:r>
              <a:rPr lang="en-US" dirty="0" err="1" smtClean="0"/>
              <a:t>Backprop</a:t>
            </a:r>
            <a:r>
              <a:rPr lang="en-US" dirty="0" smtClean="0"/>
              <a:t> to reduce wall-clock time</a:t>
            </a:r>
          </a:p>
          <a:p>
            <a:pPr marL="0" indent="0">
              <a:lnSpc>
                <a:spcPct val="100000"/>
              </a:lnSpc>
              <a:buNone/>
              <a:defRPr/>
            </a:pPr>
            <a:r>
              <a:rPr lang="en-US" dirty="0"/>
              <a:t>Selective-</a:t>
            </a:r>
            <a:r>
              <a:rPr lang="en-US" dirty="0" err="1"/>
              <a:t>Backprop</a:t>
            </a:r>
            <a:r>
              <a:rPr lang="en-US" dirty="0"/>
              <a:t> </a:t>
            </a:r>
            <a:r>
              <a:rPr lang="en-US" dirty="0" smtClean="0"/>
              <a:t>to isolate mislabeled examples and outliers</a:t>
            </a:r>
          </a:p>
          <a:p>
            <a:pPr marL="0" indent="0">
              <a:lnSpc>
                <a:spcPct val="100000"/>
              </a:lnSpc>
              <a:buNone/>
              <a:defRPr/>
            </a:pPr>
            <a:r>
              <a:rPr lang="en-US" dirty="0" smtClean="0"/>
              <a:t>Selective-Augment</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938338" y="2315664"/>
            <a:ext cx="11877675" cy="707886"/>
          </a:xfrm>
          <a:prstGeom prst="rect">
            <a:avLst/>
          </a:prstGeom>
          <a:noFill/>
        </p:spPr>
        <p:txBody>
          <a:bodyPr>
            <a:spAutoFit/>
          </a:bodyPr>
          <a:lstStyle/>
          <a:p>
            <a:pPr>
              <a:defRPr/>
            </a:pPr>
            <a:r>
              <a:rPr lang="en-US" sz="4000" dirty="0">
                <a:ln w="6350">
                  <a:noFill/>
                </a:ln>
                <a:solidFill>
                  <a:srgbClr val="72B122"/>
                </a:solidFill>
                <a:latin typeface="Avenir Next Condensed Demi Bold" charset="0"/>
                <a:ea typeface="Avenir Next Condensed Demi Bold" charset="0"/>
                <a:cs typeface="Avenir Next Condensed Demi Bold" charset="0"/>
              </a:rPr>
              <a:t>SB </a:t>
            </a:r>
            <a:r>
              <a:rPr lang="en-US" sz="4000" dirty="0">
                <a:ln w="6350">
                  <a:noFill/>
                </a:ln>
                <a:solidFill>
                  <a:srgbClr val="72B122"/>
                </a:solidFill>
                <a:latin typeface="Avenir Next Condensed Demi Bold" charset="0"/>
                <a:ea typeface="Avenir Next Condensed Demi Bold" charset="0"/>
                <a:cs typeface="Avenir Next Condensed Demi Bold" charset="0"/>
              </a:rPr>
              <a:t>prioritizes high-loss </a:t>
            </a:r>
            <a:r>
              <a:rPr lang="en-US" sz="4000" dirty="0" smtClean="0">
                <a:ln w="6350">
                  <a:noFill/>
                </a:ln>
                <a:solidFill>
                  <a:srgbClr val="72B122"/>
                </a:solidFill>
                <a:latin typeface="Avenir Next Condensed Demi Bold" charset="0"/>
                <a:ea typeface="Avenir Next Condensed Demi Bold" charset="0"/>
                <a:cs typeface="Avenir Next Condensed Demi Bold" charset="0"/>
              </a:rPr>
              <a:t>examples</a:t>
            </a:r>
            <a:endParaRPr lang="en-US" sz="4000" dirty="0">
              <a:ln w="6350">
                <a:noFill/>
              </a:ln>
              <a:solidFill>
                <a:srgbClr val="72B122"/>
              </a:solidFill>
              <a:latin typeface="Avenir Next Condensed Demi Bold" charset="0"/>
              <a:ea typeface="Avenir Next Condensed Demi Bold" charset="0"/>
              <a:cs typeface="Avenir Next Condensed Demi Bold" charset="0"/>
            </a:endParaRPr>
          </a:p>
        </p:txBody>
      </p:sp>
      <p:grpSp>
        <p:nvGrpSpPr>
          <p:cNvPr id="119811" name="Group 2"/>
          <p:cNvGrpSpPr>
            <a:grpSpLocks/>
          </p:cNvGrpSpPr>
          <p:nvPr/>
        </p:nvGrpSpPr>
        <p:grpSpPr bwMode="auto">
          <a:xfrm>
            <a:off x="955675" y="2266449"/>
            <a:ext cx="1157123" cy="955733"/>
            <a:chOff x="565124" y="1250999"/>
            <a:chExt cx="722762" cy="597168"/>
          </a:xfrm>
        </p:grpSpPr>
        <p:sp>
          <p:nvSpPr>
            <p:cNvPr id="8" name="Oval 7"/>
            <p:cNvSpPr/>
            <p:nvPr/>
          </p:nvSpPr>
          <p:spPr>
            <a:xfrm>
              <a:off x="565124" y="1250999"/>
              <a:ext cx="559254" cy="538609"/>
            </a:xfrm>
            <a:prstGeom prst="ellipse">
              <a:avLst/>
            </a:prstGeom>
            <a:solidFill>
              <a:srgbClr val="72B12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9" name="TextBox 23"/>
            <p:cNvSpPr txBox="1">
              <a:spLocks noChangeArrowheads="1"/>
            </p:cNvSpPr>
            <p:nvPr/>
          </p:nvSpPr>
          <p:spPr bwMode="auto">
            <a:xfrm>
              <a:off x="611322" y="1328794"/>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a:solidFill>
                    <a:schemeClr val="bg1"/>
                  </a:solidFill>
                  <a:latin typeface="Devanagari MT" charset="0"/>
                </a:rPr>
                <a:t>✓</a:t>
              </a:r>
              <a:endParaRPr lang="en-US" altLang="x-none" sz="4800">
                <a:solidFill>
                  <a:schemeClr val="bg1"/>
                </a:solidFill>
                <a:latin typeface="Myriad Pro Bold Condensed" charset="0"/>
                <a:ea typeface="Myriad Pro Bold Condensed" charset="0"/>
                <a:cs typeface="Myriad Pro Bold Condensed" charset="0"/>
              </a:endParaRPr>
            </a:p>
          </p:txBody>
        </p:sp>
      </p:grpSp>
      <p:sp>
        <p:nvSpPr>
          <p:cNvPr id="27" name="TextBox 26"/>
          <p:cNvSpPr txBox="1"/>
          <p:nvPr/>
        </p:nvSpPr>
        <p:spPr>
          <a:xfrm>
            <a:off x="1954213" y="4761162"/>
            <a:ext cx="11239500" cy="707886"/>
          </a:xfrm>
          <a:prstGeom prst="rect">
            <a:avLst/>
          </a:prstGeom>
          <a:noFill/>
        </p:spPr>
        <p:txBody>
          <a:bodyPr>
            <a:spAutoFit/>
          </a:bodyPr>
          <a:lstStyle/>
          <a:p>
            <a:pPr>
              <a:defRPr/>
            </a:pPr>
            <a:r>
              <a:rPr lang="en-US" sz="4000" dirty="0">
                <a:ln w="6350">
                  <a:noFill/>
                </a:ln>
                <a:solidFill>
                  <a:srgbClr val="C988BB"/>
                </a:solidFill>
                <a:latin typeface="Avenir Next Condensed Demi Bold" charset="0"/>
                <a:ea typeface="Avenir Next Condensed Demi Bold" charset="0"/>
                <a:cs typeface="Avenir Next Condensed Demi Bold" charset="0"/>
              </a:rPr>
              <a:t>SB outperforms static approaches</a:t>
            </a:r>
          </a:p>
        </p:txBody>
      </p:sp>
      <p:grpSp>
        <p:nvGrpSpPr>
          <p:cNvPr id="119813" name="Group 20"/>
          <p:cNvGrpSpPr>
            <a:grpSpLocks/>
          </p:cNvGrpSpPr>
          <p:nvPr/>
        </p:nvGrpSpPr>
        <p:grpSpPr bwMode="auto">
          <a:xfrm>
            <a:off x="982663" y="4696075"/>
            <a:ext cx="1130134" cy="929825"/>
            <a:chOff x="565124" y="1250999"/>
            <a:chExt cx="705905" cy="582052"/>
          </a:xfrm>
        </p:grpSpPr>
        <p:sp>
          <p:nvSpPr>
            <p:cNvPr id="22" name="Oval 21">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7"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17" name="TextBox 16"/>
          <p:cNvSpPr txBox="1"/>
          <p:nvPr/>
        </p:nvSpPr>
        <p:spPr>
          <a:xfrm>
            <a:off x="2020888" y="5572375"/>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2-4.4X faster compared to no filtering</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8" name="TextBox 17"/>
          <p:cNvSpPr txBox="1"/>
          <p:nvPr/>
        </p:nvSpPr>
        <p:spPr>
          <a:xfrm>
            <a:off x="2020888" y="6158162"/>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1.2-3.2X faster compared to approach w/ static selectivity</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3" name="TextBox 12"/>
          <p:cNvSpPr txBox="1"/>
          <p:nvPr/>
        </p:nvSpPr>
        <p:spPr>
          <a:xfrm>
            <a:off x="2020887" y="3041900"/>
            <a:ext cx="11877675" cy="553998"/>
          </a:xfrm>
          <a:prstGeom prst="rect">
            <a:avLst/>
          </a:prstGeom>
          <a:noFill/>
        </p:spPr>
        <p:txBody>
          <a:bodyPr>
            <a:spAutoFit/>
          </a:bodyPr>
          <a:lstStyle/>
          <a:p>
            <a:pPr>
              <a:defRPr/>
            </a:pP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Reaches target error rate of CIFAR10 with 68% fewer </a:t>
            </a:r>
            <a:r>
              <a:rPr lang="en-US" sz="3000"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backprops</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0" name="Title 1"/>
          <p:cNvSpPr>
            <a:spLocks noGrp="1"/>
          </p:cNvSpPr>
          <p:nvPr>
            <p:ph type="title"/>
          </p:nvPr>
        </p:nvSpPr>
        <p:spPr>
          <a:xfrm>
            <a:off x="982663" y="654217"/>
            <a:ext cx="12618720" cy="957513"/>
          </a:xfrm>
        </p:spPr>
        <p:txBody>
          <a:bodyPr/>
          <a:lstStyle/>
          <a:p>
            <a:pPr>
              <a:defRPr/>
            </a:pPr>
            <a:r>
              <a:rPr lang="en-US" b="1" dirty="0" smtClean="0">
                <a:latin typeface="Avenir Next Condensed Demi Bold" charset="0"/>
                <a:ea typeface="Avenir Next Condensed Demi Bold" charset="0"/>
                <a:cs typeface="Avenir Next Condensed Demi Bold" charset="0"/>
              </a:rPr>
              <a:t>Selective-</a:t>
            </a:r>
            <a:r>
              <a:rPr lang="en-US" b="1" dirty="0" err="1" smtClean="0">
                <a:latin typeface="Avenir Next Condensed Demi Bold" charset="0"/>
                <a:ea typeface="Avenir Next Condensed Demi Bold" charset="0"/>
                <a:cs typeface="Avenir Next Condensed Demi Bold" charset="0"/>
              </a:rPr>
              <a:t>Backprop</a:t>
            </a:r>
            <a:r>
              <a:rPr lang="en-US" b="1" dirty="0" smtClean="0">
                <a:latin typeface="Avenir Next Condensed Demi Bold" charset="0"/>
                <a:ea typeface="Avenir Next Condensed Demi Bold" charset="0"/>
                <a:cs typeface="Avenir Next Condensed Demi Bold" charset="0"/>
              </a:rPr>
              <a:t> takeaways</a:t>
            </a:r>
            <a:endParaRPr lang="en-US" b="1"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043789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Labeled </a:t>
            </a:r>
            <a:r>
              <a:rPr lang="en-US" dirty="0" smtClean="0"/>
              <a:t>datasets </a:t>
            </a:r>
            <a:r>
              <a:rPr lang="en-US" dirty="0" smtClean="0"/>
              <a:t>are </a:t>
            </a:r>
            <a:r>
              <a:rPr lang="en-US" dirty="0" smtClean="0"/>
              <a:t>getting </a:t>
            </a:r>
            <a:r>
              <a:rPr lang="en-US" dirty="0"/>
              <a:t>l</a:t>
            </a:r>
            <a:r>
              <a:rPr lang="en-US" dirty="0" smtClean="0"/>
              <a:t>arger</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ImageNet: </a:t>
            </a:r>
            <a:r>
              <a:rPr lang="en-US" dirty="0" smtClean="0">
                <a:ea typeface="Avenir Next Condensed Demi Bold" charset="0"/>
                <a:cs typeface="Avenir Next Condensed Demi Bold" charset="0"/>
              </a:rPr>
              <a:t>15 million </a:t>
            </a:r>
            <a:r>
              <a:rPr lang="en-US" dirty="0" smtClean="0"/>
              <a:t>images</a:t>
            </a:r>
          </a:p>
          <a:p>
            <a:pPr marL="0" indent="0">
              <a:lnSpc>
                <a:spcPct val="100000"/>
              </a:lnSpc>
              <a:buNone/>
              <a:defRPr/>
            </a:pPr>
            <a:r>
              <a:rPr lang="en-US" dirty="0" err="1" smtClean="0"/>
              <a:t>OpenImages</a:t>
            </a:r>
            <a:r>
              <a:rPr lang="en-US" dirty="0" smtClean="0"/>
              <a:t>:</a:t>
            </a:r>
            <a:r>
              <a:rPr lang="en-US" dirty="0" smtClean="0">
                <a:ea typeface="Avenir Next Condensed Demi Bold" charset="0"/>
                <a:cs typeface="Avenir Next Condensed Demi Bold" charset="0"/>
              </a:rPr>
              <a:t> 9 million </a:t>
            </a:r>
            <a:r>
              <a:rPr lang="en-US" dirty="0" smtClean="0"/>
              <a:t>images</a:t>
            </a:r>
          </a:p>
          <a:p>
            <a:pPr marL="0" indent="0">
              <a:lnSpc>
                <a:spcPct val="100000"/>
              </a:lnSpc>
              <a:buNone/>
              <a:defRPr/>
            </a:pPr>
            <a:r>
              <a:rPr lang="en-US" dirty="0" smtClean="0"/>
              <a:t>Production datasets are often much larger</a:t>
            </a:r>
          </a:p>
          <a:p>
            <a:pPr marL="548640" lvl="1" indent="0">
              <a:lnSpc>
                <a:spcPct val="100000"/>
              </a:lnSpc>
              <a:buNone/>
              <a:defRPr/>
            </a:pPr>
            <a:r>
              <a:rPr lang="en-US" sz="3200" dirty="0">
                <a:solidFill>
                  <a:srgbClr val="0059F0"/>
                </a:solidFill>
                <a:latin typeface="Helvetica" charset="0"/>
                <a:ea typeface="Helvetica" charset="0"/>
                <a:cs typeface="Helvetica" charset="0"/>
              </a:rPr>
              <a:t>G</a:t>
            </a:r>
            <a:r>
              <a:rPr lang="en-US" sz="3200" dirty="0">
                <a:solidFill>
                  <a:srgbClr val="D62D20"/>
                </a:solidFill>
                <a:latin typeface="Helvetica" charset="0"/>
                <a:ea typeface="Helvetica" charset="0"/>
                <a:cs typeface="Helvetica" charset="0"/>
              </a:rPr>
              <a:t>o</a:t>
            </a:r>
            <a:r>
              <a:rPr lang="en-US" sz="3200" dirty="0">
                <a:solidFill>
                  <a:srgbClr val="FFA700"/>
                </a:solidFill>
                <a:latin typeface="Helvetica" charset="0"/>
                <a:ea typeface="Helvetica" charset="0"/>
                <a:cs typeface="Helvetica" charset="0"/>
              </a:rPr>
              <a:t>o</a:t>
            </a:r>
            <a:r>
              <a:rPr lang="en-US" sz="3200" dirty="0">
                <a:solidFill>
                  <a:srgbClr val="0059F0"/>
                </a:solidFill>
                <a:latin typeface="Helvetica" charset="0"/>
                <a:ea typeface="Helvetica" charset="0"/>
                <a:cs typeface="Helvetica" charset="0"/>
              </a:rPr>
              <a:t>g</a:t>
            </a:r>
            <a:r>
              <a:rPr lang="en-US" sz="3200" dirty="0">
                <a:solidFill>
                  <a:srgbClr val="008744"/>
                </a:solidFill>
                <a:latin typeface="Helvetica" charset="0"/>
                <a:ea typeface="Helvetica" charset="0"/>
                <a:cs typeface="Helvetica" charset="0"/>
              </a:rPr>
              <a:t>l</a:t>
            </a:r>
            <a:r>
              <a:rPr lang="en-US" sz="3200" dirty="0">
                <a:solidFill>
                  <a:srgbClr val="D62D20"/>
                </a:solidFill>
                <a:latin typeface="Helvetica" charset="0"/>
                <a:ea typeface="Helvetica" charset="0"/>
                <a:cs typeface="Helvetica" charset="0"/>
              </a:rPr>
              <a:t>e</a:t>
            </a:r>
            <a:r>
              <a:rPr lang="en-US" sz="3200" dirty="0"/>
              <a:t> </a:t>
            </a:r>
            <a:r>
              <a:rPr lang="mr-IN" sz="3200" dirty="0"/>
              <a:t>JFT</a:t>
            </a:r>
            <a:r>
              <a:rPr lang="en-US" sz="3200" dirty="0"/>
              <a:t> dataset</a:t>
            </a:r>
            <a:r>
              <a:rPr lang="en-US" sz="3200" dirty="0">
                <a:ea typeface="Avenir Next Condensed Demi Bold" charset="0"/>
                <a:cs typeface="Avenir Next Condensed Demi Bold" charset="0"/>
              </a:rPr>
              <a:t>: 300 million examples</a:t>
            </a:r>
          </a:p>
          <a:p>
            <a:pPr marL="548640" lvl="1" indent="0">
              <a:lnSpc>
                <a:spcPct val="100000"/>
              </a:lnSpc>
              <a:buNone/>
              <a:defRPr/>
            </a:pPr>
            <a:r>
              <a:rPr lang="en-US" sz="3200" dirty="0">
                <a:solidFill>
                  <a:schemeClr val="accent6"/>
                </a:solidFill>
                <a:latin typeface="PT Sans" charset="-52"/>
                <a:ea typeface="PT Sans" charset="-52"/>
                <a:cs typeface="PT Sans" charset="-52"/>
              </a:rPr>
              <a:t>amazon</a:t>
            </a:r>
            <a:r>
              <a:rPr lang="en-US" sz="3200" dirty="0">
                <a:solidFill>
                  <a:schemeClr val="accent6"/>
                </a:solidFill>
              </a:rPr>
              <a:t> </a:t>
            </a:r>
            <a:r>
              <a:rPr lang="en-US" sz="3200" dirty="0"/>
              <a:t>click-through data</a:t>
            </a:r>
          </a:p>
          <a:p>
            <a:pPr marL="548640" lvl="1" indent="0">
              <a:lnSpc>
                <a:spcPct val="100000"/>
              </a:lnSpc>
              <a:buNone/>
              <a:defRPr/>
            </a:pPr>
            <a:r>
              <a:rPr lang="en-US" sz="3200" dirty="0">
                <a:solidFill>
                  <a:srgbClr val="0E3542"/>
                </a:solidFill>
                <a:latin typeface="DIN Alternate" charset="0"/>
                <a:ea typeface="DIN Alternate" charset="0"/>
                <a:cs typeface="DIN Alternate" charset="0"/>
              </a:rPr>
              <a:t>Uber</a:t>
            </a:r>
            <a:r>
              <a:rPr lang="en-US" sz="3200" dirty="0"/>
              <a:t> autonomous vehicle training </a:t>
            </a:r>
            <a:r>
              <a:rPr lang="en-US" sz="3200" dirty="0" smtClean="0"/>
              <a:t>video</a:t>
            </a:r>
            <a:endParaRPr lang="en-US" sz="3200" dirty="0"/>
          </a:p>
        </p:txBody>
      </p:sp>
      <p:pic>
        <p:nvPicPr>
          <p:cNvPr id="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7922824"/>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18218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213147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4105498"/>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78500" y="6014161"/>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defRPr/>
            </a:pPr>
            <a:r>
              <a:rPr lang="en-US" dirty="0" smtClean="0"/>
              <a:t>Selective-</a:t>
            </a:r>
            <a:r>
              <a:rPr lang="en-US" dirty="0" err="1" smtClean="0"/>
              <a:t>Backprop</a:t>
            </a:r>
            <a:r>
              <a:rPr lang="en-US" dirty="0" smtClean="0"/>
              <a:t> (SB)</a:t>
            </a:r>
            <a:endParaRPr lang="en-US" dirty="0"/>
          </a:p>
        </p:txBody>
      </p:sp>
      <p:sp>
        <p:nvSpPr>
          <p:cNvPr id="3" name="Content Placeholder 2"/>
          <p:cNvSpPr>
            <a:spLocks noGrp="1"/>
          </p:cNvSpPr>
          <p:nvPr>
            <p:ph idx="1"/>
          </p:nvPr>
        </p:nvSpPr>
        <p:spPr/>
        <p:txBody>
          <a:bodyPr/>
          <a:lstStyle/>
          <a:p>
            <a:pPr marL="0" indent="0">
              <a:lnSpc>
                <a:spcPct val="100000"/>
              </a:lnSpc>
              <a:buNone/>
              <a:defRPr/>
            </a:pPr>
            <a:r>
              <a:rPr lang="en-US" dirty="0" smtClean="0"/>
              <a:t>SB </a:t>
            </a:r>
            <a:r>
              <a:rPr lang="en-US" dirty="0" smtClean="0"/>
              <a:t>prioritizes high-value </a:t>
            </a:r>
            <a:r>
              <a:rPr lang="en-US" dirty="0" smtClean="0"/>
              <a:t>training examples for </a:t>
            </a:r>
            <a:r>
              <a:rPr lang="en-US" dirty="0" smtClean="0"/>
              <a:t>DNN model training</a:t>
            </a:r>
            <a:endParaRPr lang="en-US" dirty="0" smtClean="0"/>
          </a:p>
          <a:p>
            <a:pPr marL="0" indent="0">
              <a:lnSpc>
                <a:spcPct val="100000"/>
              </a:lnSpc>
              <a:buNone/>
              <a:defRPr/>
            </a:pPr>
            <a:r>
              <a:rPr lang="en-US" dirty="0" smtClean="0"/>
              <a:t>SB achieves </a:t>
            </a:r>
            <a:r>
              <a:rPr lang="en-US" b="1" dirty="0" smtClean="0">
                <a:solidFill>
                  <a:srgbClr val="C988BB"/>
                </a:solidFill>
              </a:rPr>
              <a:t>faster convergence per training example</a:t>
            </a:r>
          </a:p>
          <a:p>
            <a:pPr marL="0" indent="0">
              <a:lnSpc>
                <a:spcPct val="100000"/>
              </a:lnSpc>
              <a:buNone/>
              <a:defRPr/>
            </a:pPr>
            <a:r>
              <a:rPr lang="en-US" dirty="0" smtClean="0"/>
              <a:t>SB </a:t>
            </a:r>
            <a:r>
              <a:rPr lang="en-US" dirty="0"/>
              <a:t>is </a:t>
            </a:r>
            <a:r>
              <a:rPr lang="en-US" b="1" dirty="0">
                <a:solidFill>
                  <a:srgbClr val="C988BB"/>
                </a:solidFill>
              </a:rPr>
              <a:t>practical</a:t>
            </a:r>
          </a:p>
          <a:p>
            <a:pPr marL="548640" lvl="1" indent="0">
              <a:lnSpc>
                <a:spcPct val="100000"/>
              </a:lnSpc>
              <a:buNone/>
              <a:defRPr/>
            </a:pPr>
            <a:r>
              <a:rPr lang="en-US" dirty="0"/>
              <a:t>Scalable</a:t>
            </a:r>
          </a:p>
          <a:p>
            <a:pPr marL="548640" lvl="1" indent="0">
              <a:lnSpc>
                <a:spcPct val="100000"/>
              </a:lnSpc>
              <a:buNone/>
              <a:defRPr/>
            </a:pPr>
            <a:r>
              <a:rPr lang="en-US" dirty="0"/>
              <a:t>Lightweight</a:t>
            </a:r>
          </a:p>
          <a:p>
            <a:pPr marL="548640" lvl="1" indent="0">
              <a:lnSpc>
                <a:spcPct val="100000"/>
              </a:lnSpc>
              <a:buNone/>
              <a:defRPr/>
            </a:pPr>
            <a:r>
              <a:rPr lang="en-US" dirty="0" smtClean="0"/>
              <a:t>Self-paced</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C988BB"/>
                </a:solidFill>
                <a:ea typeface="Avenir Next Condensed Demi Bold" charset="0"/>
                <a:cs typeface="Avenir Next Condensed Demi Bold" charset="0"/>
              </a:rPr>
              <a:t>Introduction</a:t>
            </a:r>
          </a:p>
          <a:p>
            <a:pPr>
              <a:defRPr/>
            </a:pPr>
            <a:endParaRPr lang="en-US" sz="4500" dirty="0" smtClean="0">
              <a:solidFill>
                <a:srgbClr val="C988BB"/>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Selective-</a:t>
            </a:r>
            <a:r>
              <a:rPr lang="en-US" sz="4500" b="1" dirty="0" err="1" smtClean="0">
                <a:solidFill>
                  <a:srgbClr val="C988BB"/>
                </a:solidFill>
                <a:latin typeface="Avenir Next Condensed Demi Bold" charset="0"/>
                <a:ea typeface="Avenir Next Condensed Demi Bold" charset="0"/>
                <a:cs typeface="Avenir Next Condensed Demi Bold" charset="0"/>
              </a:rPr>
              <a:t>Backprop</a:t>
            </a:r>
            <a:r>
              <a:rPr lang="en-US" sz="4500" b="1" dirty="0" smtClean="0">
                <a:solidFill>
                  <a:srgbClr val="C988BB"/>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93546" y="969540"/>
            <a:ext cx="12618720" cy="809124"/>
          </a:xfrm>
        </p:spPr>
        <p:txBody>
          <a:bodyPr>
            <a:normAutofit/>
          </a:bodyPr>
          <a:lstStyle/>
          <a:p>
            <a:pPr marL="0" indent="0">
              <a:buNone/>
              <a:defRPr/>
            </a:pPr>
            <a:r>
              <a:rPr lang="en-US" sz="4500" dirty="0" smtClean="0">
                <a:solidFill>
                  <a:srgbClr val="F4DADE"/>
                </a:solidFill>
                <a:ea typeface="Avenir Next Condensed Demi Bold" charset="0"/>
                <a:cs typeface="Avenir Next Condensed Demi Bold" charset="0"/>
              </a:rPr>
              <a:t>Introduction</a:t>
            </a:r>
          </a:p>
          <a:p>
            <a:pPr>
              <a:defRPr/>
            </a:pPr>
            <a:endParaRPr lang="en-US" sz="4500" dirty="0" smtClean="0">
              <a:solidFill>
                <a:srgbClr val="F4DADE"/>
              </a:solidFill>
              <a:ea typeface="Avenir Next Condensed Demi Bold" charset="0"/>
              <a:cs typeface="Avenir Next Condensed Demi Bold" charset="0"/>
            </a:endParaRPr>
          </a:p>
        </p:txBody>
      </p:sp>
      <p:sp>
        <p:nvSpPr>
          <p:cNvPr id="8" name="Content Placeholder 2"/>
          <p:cNvSpPr txBox="1">
            <a:spLocks/>
          </p:cNvSpPr>
          <p:nvPr/>
        </p:nvSpPr>
        <p:spPr>
          <a:xfrm>
            <a:off x="893546" y="2373726"/>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C988BB"/>
                </a:solidFill>
                <a:latin typeface="Avenir Next Condensed Demi Bold" charset="0"/>
                <a:ea typeface="Avenir Next Condensed Demi Bold" charset="0"/>
                <a:cs typeface="Avenir Next Condensed Demi Bold" charset="0"/>
              </a:rPr>
              <a:t>DNN Training Overview</a:t>
            </a:r>
          </a:p>
          <a:p>
            <a:pPr fontAlgn="auto">
              <a:spcAft>
                <a:spcPts val="0"/>
              </a:spcAft>
              <a:defRPr/>
            </a:pPr>
            <a:endParaRPr lang="en-US" sz="4500" b="1" dirty="0" smtClean="0">
              <a:solidFill>
                <a:srgbClr val="C988BB"/>
              </a:solidFill>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a:xfrm>
            <a:off x="893546" y="3777912"/>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Approach</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0" name="Content Placeholder 2"/>
          <p:cNvSpPr txBox="1">
            <a:spLocks/>
          </p:cNvSpPr>
          <p:nvPr/>
        </p:nvSpPr>
        <p:spPr>
          <a:xfrm>
            <a:off x="893546" y="5182098"/>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Selective-</a:t>
            </a:r>
            <a:r>
              <a:rPr lang="en-US" sz="4500" b="1" dirty="0" err="1" smtClean="0">
                <a:solidFill>
                  <a:srgbClr val="F4DADE"/>
                </a:solidFill>
                <a:latin typeface="Avenir Next Condensed Demi Bold" charset="0"/>
                <a:ea typeface="Avenir Next Condensed Demi Bold" charset="0"/>
                <a:cs typeface="Avenir Next Condensed Demi Bold" charset="0"/>
              </a:rPr>
              <a:t>Backprop</a:t>
            </a:r>
            <a:r>
              <a:rPr lang="en-US" sz="4500" b="1" dirty="0" smtClean="0">
                <a:solidFill>
                  <a:srgbClr val="F4DADE"/>
                </a:solidFill>
                <a:latin typeface="Avenir Next Condensed Demi Bold" charset="0"/>
                <a:ea typeface="Avenir Next Condensed Demi Bold" charset="0"/>
                <a:cs typeface="Avenir Next Condensed Demi Bold" charset="0"/>
              </a:rPr>
              <a:t> Evaluation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
        <p:nvSpPr>
          <p:cNvPr id="11" name="Content Placeholder 2"/>
          <p:cNvSpPr txBox="1">
            <a:spLocks/>
          </p:cNvSpPr>
          <p:nvPr/>
        </p:nvSpPr>
        <p:spPr>
          <a:xfrm>
            <a:off x="893546" y="6586284"/>
            <a:ext cx="12618720" cy="809124"/>
          </a:xfrm>
          <a:prstGeom prst="rect">
            <a:avLst/>
          </a:prstGeom>
        </p:spPr>
        <p:txBody>
          <a:bodyPr vert="horz" lIns="91440" tIns="45720" rIns="91440" bIns="45720" rtlCol="0">
            <a:normAutofit/>
          </a:bodyPr>
          <a:lstStyle>
            <a:lvl1pPr marL="274320" indent="-274320" algn="l" defTabSz="1097280" rtl="0" eaLnBrk="1" latinLnBrk="0" hangingPunct="1">
              <a:lnSpc>
                <a:spcPct val="90000"/>
              </a:lnSpc>
              <a:spcBef>
                <a:spcPts val="1200"/>
              </a:spcBef>
              <a:buFont typeface="Arial" panose="020B0604020202020204" pitchFamily="34" charset="0"/>
              <a:buChar char="•"/>
              <a:defRPr sz="3360" b="0" i="0" kern="1200">
                <a:solidFill>
                  <a:schemeClr val="tx1"/>
                </a:solidFill>
                <a:latin typeface="Myriad Pro Condensed" charset="0"/>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b="0" i="0" kern="1200">
                <a:solidFill>
                  <a:schemeClr val="tx1"/>
                </a:solidFill>
                <a:latin typeface="Myriad Pro Condensed" charset="0"/>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b="0" i="0" kern="1200">
                <a:solidFill>
                  <a:schemeClr val="tx1"/>
                </a:solidFill>
                <a:latin typeface="Myriad Pro Condensed" charset="0"/>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b="0" i="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fontAlgn="auto">
              <a:spcAft>
                <a:spcPts val="0"/>
              </a:spcAft>
              <a:buFont typeface="Arial" panose="020B0604020202020204" pitchFamily="34" charset="0"/>
              <a:buNone/>
              <a:defRPr/>
            </a:pPr>
            <a:r>
              <a:rPr lang="en-US" sz="4500" b="1" dirty="0" smtClean="0">
                <a:solidFill>
                  <a:srgbClr val="F4DADE"/>
                </a:solidFill>
                <a:latin typeface="Avenir Next Condensed Demi Bold" charset="0"/>
                <a:ea typeface="Avenir Next Condensed Demi Bold" charset="0"/>
                <a:cs typeface="Avenir Next Condensed Demi Bold" charset="0"/>
              </a:rPr>
              <a:t>Conclusion</a:t>
            </a:r>
          </a:p>
          <a:p>
            <a:pPr fontAlgn="auto">
              <a:spcAft>
                <a:spcPts val="0"/>
              </a:spcAft>
              <a:defRPr/>
            </a:pPr>
            <a:endParaRPr lang="en-US" sz="4500" b="1" dirty="0" smtClean="0">
              <a:solidFill>
                <a:srgbClr val="F4DADE"/>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4075678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577" name="Picture 48"/>
          <p:cNvPicPr>
            <a:picLocks noChangeAspect="1"/>
          </p:cNvPicPr>
          <p:nvPr/>
        </p:nvPicPr>
        <p:blipFill>
          <a:blip r:embed="rId3">
            <a:extLst>
              <a:ext uri="{28A0092B-C50C-407E-A947-70E740481C1C}">
                <a14:useLocalDpi xmlns:a14="http://schemas.microsoft.com/office/drawing/2010/main" val="0"/>
              </a:ext>
            </a:extLst>
          </a:blip>
          <a:srcRect l="21562" t="76607" r="34801" b="11890"/>
          <a:stretch>
            <a:fillRect/>
          </a:stretch>
        </p:blipFill>
        <p:spPr bwMode="auto">
          <a:xfrm>
            <a:off x="2654300" y="1751928"/>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p:txBody>
          <a:bodyPr/>
          <a:lstStyle/>
          <a:p>
            <a:pPr>
              <a:defRPr/>
            </a:pPr>
            <a:r>
              <a:rPr lang="en-US" dirty="0" smtClean="0"/>
              <a:t>Overview of training cycle</a:t>
            </a:r>
            <a:endParaRPr lang="en-US" dirty="0"/>
          </a:p>
        </p:txBody>
      </p:sp>
      <p:pic>
        <p:nvPicPr>
          <p:cNvPr id="24582" name="Picture 14"/>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49350" y="3874416"/>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5899150" y="2882228"/>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58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7370763" y="4283991"/>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43605</TotalTime>
  <Words>1634</Words>
  <Application>Microsoft Macintosh PowerPoint</Application>
  <PresentationFormat>Custom</PresentationFormat>
  <Paragraphs>259</Paragraphs>
  <Slides>41</Slides>
  <Notes>26</Notes>
  <HiddenSlides>1</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41</vt:i4>
      </vt:variant>
    </vt:vector>
  </HeadingPairs>
  <TitlesOfParts>
    <vt:vector size="56" baseType="lpstr">
      <vt:lpstr>Avenir Next Condensed Bold</vt:lpstr>
      <vt:lpstr>Avenir Next Condensed Demi Bold</vt:lpstr>
      <vt:lpstr>Avenir Next Condensed Medium</vt:lpstr>
      <vt:lpstr>Avenir Next Condensed Regular</vt:lpstr>
      <vt:lpstr>Calibri</vt:lpstr>
      <vt:lpstr>Devanagari MT</vt:lpstr>
      <vt:lpstr>DIN Alternate</vt:lpstr>
      <vt:lpstr>Helvetica</vt:lpstr>
      <vt:lpstr>Mangal</vt:lpstr>
      <vt:lpstr>Myriad Pro Bold Condensed</vt:lpstr>
      <vt:lpstr>Pathway Gothic One</vt:lpstr>
      <vt:lpstr>PT Sans</vt:lpstr>
      <vt:lpstr>Times New Roman</vt:lpstr>
      <vt:lpstr>Arial</vt:lpstr>
      <vt:lpstr>Office Theme</vt:lpstr>
      <vt:lpstr>Accelerating Deep Learning by Focusing on the Biggest Losers </vt:lpstr>
      <vt:lpstr>Deep learning enables emerging applications</vt:lpstr>
      <vt:lpstr>DNN training analyzes many examples</vt:lpstr>
      <vt:lpstr>Selective-Backprop prioritizes useful examples</vt:lpstr>
      <vt:lpstr>Labeled datasets are getting larger</vt:lpstr>
      <vt:lpstr>Selective-Backprop (SB)</vt:lpstr>
      <vt:lpstr>PowerPoint Presentation</vt:lpstr>
      <vt:lpstr>PowerPoint Presentation</vt:lpstr>
      <vt:lpstr>Overview of training cycle</vt:lpstr>
      <vt:lpstr>PowerPoint Presentation</vt:lpstr>
      <vt:lpstr>Can we select high-value training examples?</vt:lpstr>
      <vt:lpstr>Using loss as an indicator of usefulness</vt:lpstr>
      <vt:lpstr>Relative loss fluctuates over training</vt:lpstr>
      <vt:lpstr>SB uses output of the forward pass</vt:lpstr>
      <vt:lpstr>Backprop is more expensive than forward pass</vt:lpstr>
      <vt:lpstr>Selective-Backprop approach</vt:lpstr>
      <vt:lpstr>PowerPoint Presentation</vt:lpstr>
      <vt:lpstr>Selective-Backprop’s usefulness metric</vt:lpstr>
      <vt:lpstr>PowerPoint Presentation</vt:lpstr>
      <vt:lpstr>PowerPoint Presentation</vt:lpstr>
      <vt:lpstr>Datasets</vt:lpstr>
      <vt:lpstr>Approaches</vt:lpstr>
      <vt:lpstr>Katharopoulos18’s approach</vt:lpstr>
      <vt:lpstr>Katharopoulos18’s approach</vt:lpstr>
      <vt:lpstr>Katharopoulos18’s approach</vt:lpstr>
      <vt:lpstr>Katharopoulos18’s approach</vt:lpstr>
      <vt:lpstr>SB saves training iterations on CIFAR10</vt:lpstr>
      <vt:lpstr>SB saves training iterations on CIFAR100</vt:lpstr>
      <vt:lpstr>SB accelerates training to target error rate</vt:lpstr>
      <vt:lpstr>PowerPoint Presentation</vt:lpstr>
      <vt:lpstr>Which examples are hard?</vt:lpstr>
      <vt:lpstr>SB on CIFAR10 focuses on hard examples</vt:lpstr>
      <vt:lpstr>SB on CIFAR10 focuses on hard examples</vt:lpstr>
      <vt:lpstr>Which images are easy?</vt:lpstr>
      <vt:lpstr>Which images are hard?</vt:lpstr>
      <vt:lpstr>PowerPoint Presentation</vt:lpstr>
      <vt:lpstr>SB is robust to modust amounts of error</vt:lpstr>
      <vt:lpstr>SB is robust to modust amounts of error</vt:lpstr>
      <vt:lpstr>PowerPoint Presentation</vt:lpstr>
      <vt:lpstr>Future work</vt:lpstr>
      <vt:lpstr>Selective-Backprop takeaways</vt:lpstr>
    </vt:vector>
  </TitlesOfParts>
  <Company>Parallel Data Laboratory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 Digney</dc:creator>
  <cp:lastModifiedBy>Angela Jiang</cp:lastModifiedBy>
  <cp:revision>181</cp:revision>
  <cp:lastPrinted>2018-10-29T23:30:17Z</cp:lastPrinted>
  <dcterms:created xsi:type="dcterms:W3CDTF">1999-10-15T19:11:16Z</dcterms:created>
  <dcterms:modified xsi:type="dcterms:W3CDTF">2019-08-18T02:09:09Z</dcterms:modified>
</cp:coreProperties>
</file>